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4" r:id="rId1"/>
  </p:sldMasterIdLst>
  <p:notesMasterIdLst>
    <p:notesMasterId r:id="rId68"/>
  </p:notesMasterIdLst>
  <p:sldIdLst>
    <p:sldId id="256" r:id="rId2"/>
    <p:sldId id="363" r:id="rId3"/>
    <p:sldId id="292" r:id="rId4"/>
    <p:sldId id="421" r:id="rId5"/>
    <p:sldId id="257" r:id="rId6"/>
    <p:sldId id="406" r:id="rId7"/>
    <p:sldId id="407" r:id="rId8"/>
    <p:sldId id="408" r:id="rId9"/>
    <p:sldId id="409" r:id="rId10"/>
    <p:sldId id="303" r:id="rId11"/>
    <p:sldId id="330" r:id="rId12"/>
    <p:sldId id="337" r:id="rId13"/>
    <p:sldId id="336" r:id="rId14"/>
    <p:sldId id="422" r:id="rId15"/>
    <p:sldId id="349" r:id="rId16"/>
    <p:sldId id="359" r:id="rId17"/>
    <p:sldId id="331" r:id="rId18"/>
    <p:sldId id="338" r:id="rId19"/>
    <p:sldId id="388" r:id="rId20"/>
    <p:sldId id="365" r:id="rId21"/>
    <p:sldId id="389" r:id="rId22"/>
    <p:sldId id="423" r:id="rId23"/>
    <p:sldId id="391" r:id="rId24"/>
    <p:sldId id="411" r:id="rId25"/>
    <p:sldId id="346" r:id="rId26"/>
    <p:sldId id="392" r:id="rId27"/>
    <p:sldId id="393" r:id="rId28"/>
    <p:sldId id="428" r:id="rId29"/>
    <p:sldId id="395" r:id="rId30"/>
    <p:sldId id="400" r:id="rId31"/>
    <p:sldId id="396" r:id="rId32"/>
    <p:sldId id="397" r:id="rId33"/>
    <p:sldId id="429" r:id="rId34"/>
    <p:sldId id="430" r:id="rId35"/>
    <p:sldId id="399" r:id="rId36"/>
    <p:sldId id="431" r:id="rId37"/>
    <p:sldId id="258" r:id="rId38"/>
    <p:sldId id="412" r:id="rId39"/>
    <p:sldId id="432" r:id="rId40"/>
    <p:sldId id="413" r:id="rId41"/>
    <p:sldId id="414" r:id="rId42"/>
    <p:sldId id="415" r:id="rId43"/>
    <p:sldId id="416" r:id="rId44"/>
    <p:sldId id="417" r:id="rId45"/>
    <p:sldId id="420" r:id="rId46"/>
    <p:sldId id="351" r:id="rId47"/>
    <p:sldId id="424" r:id="rId48"/>
    <p:sldId id="427" r:id="rId49"/>
    <p:sldId id="426" r:id="rId50"/>
    <p:sldId id="425" r:id="rId51"/>
    <p:sldId id="361" r:id="rId52"/>
    <p:sldId id="295" r:id="rId53"/>
    <p:sldId id="418" r:id="rId54"/>
    <p:sldId id="419" r:id="rId55"/>
    <p:sldId id="293" r:id="rId56"/>
    <p:sldId id="403" r:id="rId57"/>
    <p:sldId id="260" r:id="rId58"/>
    <p:sldId id="280" r:id="rId59"/>
    <p:sldId id="287" r:id="rId60"/>
    <p:sldId id="307" r:id="rId61"/>
    <p:sldId id="289" r:id="rId62"/>
    <p:sldId id="281" r:id="rId63"/>
    <p:sldId id="282" r:id="rId64"/>
    <p:sldId id="284" r:id="rId65"/>
    <p:sldId id="304" r:id="rId66"/>
    <p:sldId id="290" r:id="rId67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8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A1F6D62F-803A-4C1F-B0E7-1457DE7187F9}">
  <a:tblStyle styleId="{A1F6D62F-803A-4C1F-B0E7-1457DE7187F9}" styleName="Table_0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CC02BC04-1D30-4BBC-8473-0B23BF8338F0}" styleName="Table_1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9" autoAdjust="0"/>
    <p:restoredTop sz="94660"/>
  </p:normalViewPr>
  <p:slideViewPr>
    <p:cSldViewPr>
      <p:cViewPr varScale="1">
        <p:scale>
          <a:sx n="115" d="100"/>
          <a:sy n="115" d="100"/>
        </p:scale>
        <p:origin x="-824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942770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Takeaways: </a:t>
            </a:r>
          </a:p>
          <a:p>
            <a:r>
              <a:rPr lang="en-US" dirty="0" smtClean="0"/>
              <a:t>-give general view of economic situation</a:t>
            </a:r>
          </a:p>
          <a:p>
            <a:r>
              <a:rPr lang="en-US" dirty="0" smtClean="0"/>
              <a:t>-tool</a:t>
            </a:r>
            <a:r>
              <a:rPr lang="en-US" baseline="0" dirty="0" smtClean="0"/>
              <a:t> for CRS to use in future development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*per year, per </a:t>
            </a:r>
            <a:r>
              <a:rPr lang="en-US" baseline="0" dirty="0" err="1" smtClean="0"/>
              <a:t>cuerda</a:t>
            </a:r>
            <a:r>
              <a:rPr lang="en-US" baseline="0" dirty="0" smtClean="0"/>
              <a:t>, per harvest consumption rate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939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include other </a:t>
            </a:r>
            <a:r>
              <a:rPr lang="en-US" dirty="0" err="1" smtClean="0"/>
              <a:t>alegria</a:t>
            </a:r>
            <a:r>
              <a:rPr lang="en-US" dirty="0" smtClean="0"/>
              <a:t> ingredients</a:t>
            </a:r>
          </a:p>
          <a:p>
            <a:r>
              <a:rPr lang="en-US" dirty="0" smtClean="0"/>
              <a:t>Does not include a number of expenses: CRS can</a:t>
            </a:r>
            <a:r>
              <a:rPr lang="en-US" baseline="0" dirty="0" smtClean="0"/>
              <a:t> include on a case-by-case basis</a:t>
            </a:r>
          </a:p>
          <a:p>
            <a:r>
              <a:rPr lang="en-US" baseline="0" dirty="0" smtClean="0"/>
              <a:t>Most associations are working with some grants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09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include other </a:t>
            </a:r>
            <a:r>
              <a:rPr lang="en-US" dirty="0" err="1" smtClean="0"/>
              <a:t>alegria</a:t>
            </a:r>
            <a:r>
              <a:rPr lang="en-US" dirty="0" smtClean="0"/>
              <a:t> ingredients</a:t>
            </a:r>
          </a:p>
          <a:p>
            <a:r>
              <a:rPr lang="en-US" dirty="0" smtClean="0"/>
              <a:t>Does not include a number of expenses: CRS can</a:t>
            </a:r>
            <a:r>
              <a:rPr lang="en-US" baseline="0" dirty="0" smtClean="0"/>
              <a:t> include on a case-by-case basis</a:t>
            </a:r>
          </a:p>
          <a:p>
            <a:r>
              <a:rPr lang="en-US" baseline="0" dirty="0" smtClean="0"/>
              <a:t>Most associations are working with some grants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09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not include other </a:t>
            </a:r>
            <a:r>
              <a:rPr lang="en-US" dirty="0" err="1" smtClean="0"/>
              <a:t>alegria</a:t>
            </a:r>
            <a:r>
              <a:rPr lang="en-US" dirty="0" smtClean="0"/>
              <a:t> ingredients</a:t>
            </a:r>
          </a:p>
          <a:p>
            <a:r>
              <a:rPr lang="en-US" dirty="0" smtClean="0"/>
              <a:t>Does not include a number of expenses: CRS can</a:t>
            </a:r>
            <a:r>
              <a:rPr lang="en-US" baseline="0" dirty="0" smtClean="0"/>
              <a:t> include on a case-by-case basis</a:t>
            </a:r>
          </a:p>
          <a:p>
            <a:r>
              <a:rPr lang="en-US" baseline="0" dirty="0" smtClean="0"/>
              <a:t>Most associations are working with some grants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09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Teaching notes should encourage further research into the export/value</a:t>
            </a:r>
            <a:r>
              <a:rPr lang="en-US" baseline="0" dirty="0" smtClean="0"/>
              <a:t> chain of the banana, complexities </a:t>
            </a:r>
            <a:r>
              <a:rPr lang="en-US" baseline="0" smtClean="0"/>
              <a:t>thereof.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04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Challenge group</a:t>
            </a:r>
            <a:r>
              <a:rPr lang="en-US" baseline="0" dirty="0" smtClean="0"/>
              <a:t> to think about what the constraints are – want them looking at constraints that go beyond resources: social? principles? CRS has many.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663120ED-2B81-4308-B1B7-451ED6C831F0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4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-lots of value in aggregator: want to (1) have the aggregator be pro-farmer,</a:t>
            </a:r>
            <a:r>
              <a:rPr lang="en-US" baseline="0" dirty="0" smtClean="0"/>
              <a:t> or (2) help farmer move into this portion of the value chain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876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0" y="0"/>
            <a:ext cx="9144000" cy="35183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9" name="Shape 9"/>
          <p:cNvCxnSpPr/>
          <p:nvPr/>
        </p:nvCxnSpPr>
        <p:spPr>
          <a:xfrm>
            <a:off x="0" y="3496604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685800" y="1867781"/>
            <a:ext cx="7772400" cy="164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indent="457200">
              <a:buSzPct val="100000"/>
              <a:defRPr sz="7200"/>
            </a:lvl1pPr>
            <a:lvl2pPr indent="457200">
              <a:buSzPct val="100000"/>
              <a:defRPr sz="7200"/>
            </a:lvl2pPr>
            <a:lvl3pPr indent="457200">
              <a:buSzPct val="100000"/>
              <a:defRPr sz="7200"/>
            </a:lvl3pPr>
            <a:lvl4pPr indent="457200">
              <a:buSzPct val="100000"/>
              <a:defRPr sz="7200"/>
            </a:lvl4pPr>
            <a:lvl5pPr indent="457200">
              <a:buSzPct val="100000"/>
              <a:defRPr sz="7200"/>
            </a:lvl5pPr>
            <a:lvl6pPr indent="457200">
              <a:buSzPct val="100000"/>
              <a:defRPr sz="7200"/>
            </a:lvl6pPr>
            <a:lvl7pPr indent="457200">
              <a:buSzPct val="100000"/>
              <a:defRPr sz="7200"/>
            </a:lvl7pPr>
            <a:lvl8pPr indent="457200">
              <a:buSzPct val="100000"/>
              <a:defRPr sz="7200"/>
            </a:lvl8pPr>
            <a:lvl9pPr indent="457200">
              <a:buSzPct val="100000"/>
              <a:defRPr sz="7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685800" y="3627026"/>
            <a:ext cx="7772400" cy="774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marL="0" indent="19050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4" name="Shape 14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19" name="Shape 19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1149900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0" y="1127875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285750" indent="-17145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4274" y="0"/>
            <a:ext cx="9144000" cy="4406399"/>
          </a:xfrm>
          <a:prstGeom prst="rect">
            <a:avLst/>
          </a:prstGeom>
          <a:solidFill>
            <a:srgbClr val="2388DB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0" y="4384371"/>
            <a:ext cx="9144000" cy="0"/>
          </a:xfrm>
          <a:prstGeom prst="straightConnector1">
            <a:avLst/>
          </a:prstGeom>
          <a:noFill/>
          <a:ln w="57150" cap="flat">
            <a:solidFill>
              <a:srgbClr val="000000">
                <a:alpha val="14901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E7E774D-25C5-4BA1-A265-320A579BC0E4}" type="datetimeFigureOut">
              <a:rPr lang="en-US" smtClean="0"/>
              <a:pPr/>
              <a:t>3/20/14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7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FE7E774D-25C5-4BA1-A265-320A579BC0E4}" type="datetimeFigureOut">
              <a:rPr lang="en-US" smtClean="0"/>
              <a:pPr/>
              <a:t>3/20/14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6326108-A87E-4A7A-A947-8E701C89B0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48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marL="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1pPr>
            <a:lvl2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2pPr>
            <a:lvl3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marL="342900" indent="-1524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marL="742950" indent="-1333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marL="1143000" indent="-762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marL="1600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marL="20574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marL="25146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marL="29718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marL="34290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marL="3886200" indent="-1143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7" Type="http://schemas.openxmlformats.org/officeDocument/2006/relationships/image" Target="../media/image42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4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5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5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6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Relationship Id="rId3" Type="http://schemas.openxmlformats.org/officeDocument/2006/relationships/image" Target="../media/image6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4" Type="http://schemas.openxmlformats.org/officeDocument/2006/relationships/image" Target="../media/image63.jpeg"/><Relationship Id="rId5" Type="http://schemas.openxmlformats.org/officeDocument/2006/relationships/image" Target="../media/image64.jpeg"/><Relationship Id="rId6" Type="http://schemas.openxmlformats.org/officeDocument/2006/relationships/image" Target="../media/image65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10.jpe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4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chikach.com/" TargetMode="External"/><Relationship Id="rId4" Type="http://schemas.openxmlformats.org/officeDocument/2006/relationships/hyperlink" Target="http://export.com.gt/en/%23/inicio" TargetMode="External"/><Relationship Id="rId5" Type="http://schemas.openxmlformats.org/officeDocument/2006/relationships/hyperlink" Target="http://www.artesano-inc.com/quienes-somos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usaid.gov/where-we-work/latin-american-and-caribbean/guatemala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l.dropboxusercontent.com/u/31826395/Issue%20Tree%202.pdf" TargetMode="Externa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0" y="3638550"/>
            <a:ext cx="9144000" cy="17335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-US" sz="2400" dirty="0" smtClean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lang="en" sz="2400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endParaRPr lang="en-US" sz="900" i="1" dirty="0" smtClean="0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algn="ctr"/>
            <a:r>
              <a:rPr lang="en" sz="2400" b="1" dirty="0" smtClean="0">
                <a:solidFill>
                  <a:schemeClr val="accent3">
                    <a:lumMod val="7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Business on the Frontlines</a:t>
            </a:r>
            <a:endParaRPr lang="en-US" sz="2200" b="1" dirty="0" smtClean="0">
              <a:solidFill>
                <a:schemeClr val="accent3">
                  <a:lumMod val="75000"/>
                </a:schemeClr>
              </a:solidFill>
              <a:latin typeface="Garamond"/>
              <a:ea typeface="Trebuchet MS"/>
              <a:cs typeface="Garamond"/>
              <a:sym typeface="Trebuchet MS"/>
            </a:endParaRPr>
          </a:p>
          <a:p>
            <a:pPr lvl="0" algn="ctr"/>
            <a:endParaRPr lang="en-US" sz="800" dirty="0" smtClean="0">
              <a:solidFill>
                <a:srgbClr val="000090"/>
              </a:solidFill>
              <a:latin typeface="Garamond"/>
              <a:ea typeface="Trebuchet MS"/>
              <a:cs typeface="Garamond"/>
              <a:sym typeface="Trebuchet MS"/>
            </a:endParaRPr>
          </a:p>
          <a:p>
            <a:pPr lvl="0" algn="ctr"/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Jess</a:t>
            </a:r>
            <a:r>
              <a:rPr lang="en-US" sz="1800" dirty="0" err="1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ica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</a:t>
            </a:r>
            <a:r>
              <a:rPr lang="en-US" sz="1800" dirty="0" err="1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Bonanno</a:t>
            </a:r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, Carolyn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</a:t>
            </a:r>
            <a:r>
              <a:rPr lang="en-US" sz="1800" dirty="0" err="1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Edlebeck</a:t>
            </a:r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, Matthew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</a:t>
            </a:r>
            <a:r>
              <a:rPr lang="en-US" sz="1800" dirty="0" err="1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Kudija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, </a:t>
            </a:r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Kerri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Martin</a:t>
            </a:r>
            <a:r>
              <a:rPr lang="en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, David</a:t>
            </a:r>
            <a:r>
              <a:rPr lang="en-US" sz="1800" dirty="0" smtClean="0">
                <a:solidFill>
                  <a:schemeClr val="tx2">
                    <a:lumMod val="25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 Paul, Alan Sears</a:t>
            </a:r>
            <a:endParaRPr lang="en" sz="1800" dirty="0">
              <a:solidFill>
                <a:schemeClr val="tx2">
                  <a:lumMod val="25000"/>
                </a:schemeClr>
              </a:solidFill>
              <a:latin typeface="Garamond"/>
              <a:ea typeface="Trebuchet MS"/>
              <a:cs typeface="Garamond"/>
              <a:sym typeface="Trebuchet MS"/>
            </a:endParaRPr>
          </a:p>
        </p:txBody>
      </p: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152400" y="133350"/>
            <a:ext cx="8839200" cy="3200400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lIns="91425" tIns="91425" rIns="91425" bIns="91425" anchor="ctr" anchorCtr="0">
            <a:noAutofit/>
          </a:bodyPr>
          <a:lstStyle/>
          <a:p>
            <a:pPr marL="0" lvl="0" indent="0" algn="ctr" rtl="0">
              <a:buNone/>
            </a:pPr>
            <a:r>
              <a:rPr lang="en-US" sz="3200" dirty="0" smtClean="0">
                <a:solidFill>
                  <a:srgbClr val="000090"/>
                </a:solidFill>
                <a:latin typeface="Garamond"/>
                <a:ea typeface="Trebuchet MS"/>
                <a:cs typeface="Garamond"/>
                <a:sym typeface="Trebuchet MS"/>
              </a:rPr>
              <a:t/>
            </a:r>
            <a:br>
              <a:rPr lang="en-US" sz="3200" dirty="0" smtClean="0">
                <a:solidFill>
                  <a:srgbClr val="000090"/>
                </a:solidFill>
                <a:latin typeface="Garamond"/>
                <a:ea typeface="Trebuchet MS"/>
                <a:cs typeface="Garamond"/>
                <a:sym typeface="Trebuchet MS"/>
              </a:rPr>
            </a:br>
            <a:r>
              <a:rPr lang="en-US" sz="3200" dirty="0" smtClean="0">
                <a:solidFill>
                  <a:srgbClr val="000090"/>
                </a:solidFill>
                <a:latin typeface="Garamond"/>
                <a:ea typeface="Trebuchet MS"/>
                <a:cs typeface="Garamond"/>
                <a:sym typeface="Trebuchet MS"/>
              </a:rPr>
              <a:t>Integrating Amaranth Into Rural Guatemalan Value Chains For Improved Nutrition &amp; Economic Opportunities: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  <a:t>A Feasibility Study &amp; Market Research Report</a:t>
            </a:r>
            <a:br>
              <a:rPr lang="en-US" sz="2800" dirty="0" smtClean="0">
                <a:solidFill>
                  <a:schemeClr val="accent1">
                    <a:lumMod val="50000"/>
                  </a:schemeClr>
                </a:solidFill>
                <a:latin typeface="Garamond"/>
                <a:ea typeface="Trebuchet MS"/>
                <a:cs typeface="Garamond"/>
                <a:sym typeface="Trebuchet MS"/>
              </a:rPr>
            </a:br>
            <a:endParaRPr lang="en" sz="2800" dirty="0">
              <a:solidFill>
                <a:schemeClr val="accent1">
                  <a:lumMod val="50000"/>
                </a:schemeClr>
              </a:solidFill>
              <a:latin typeface="Garamond"/>
              <a:ea typeface="Trebuchet MS"/>
              <a:cs typeface="Garamond"/>
              <a:sym typeface="Trebuchet MS"/>
            </a:endParaRPr>
          </a:p>
        </p:txBody>
      </p:sp>
      <p:cxnSp>
        <p:nvCxnSpPr>
          <p:cNvPr id="37" name="Shape 37"/>
          <p:cNvCxnSpPr/>
          <p:nvPr/>
        </p:nvCxnSpPr>
        <p:spPr>
          <a:xfrm>
            <a:off x="609600" y="4629150"/>
            <a:ext cx="7845600" cy="0"/>
          </a:xfrm>
          <a:prstGeom prst="straightConnector1">
            <a:avLst/>
          </a:prstGeom>
          <a:noFill/>
          <a:ln w="19050" cap="flat">
            <a:solidFill>
              <a:schemeClr val="tx2">
                <a:lumMod val="25000"/>
              </a:schemeClr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rcRect b="11803"/>
          <a:stretch>
            <a:fillRect/>
          </a:stretch>
        </p:blipFill>
        <p:spPr>
          <a:xfrm>
            <a:off x="3200400" y="3638550"/>
            <a:ext cx="2632265" cy="685800"/>
          </a:xfrm>
          <a:prstGeom prst="rect">
            <a:avLst/>
          </a:prstGeom>
        </p:spPr>
      </p:pic>
      <p:pic>
        <p:nvPicPr>
          <p:cNvPr id="10" name="Shape 75"/>
          <p:cNvPicPr preferRelativeResize="0"/>
          <p:nvPr/>
        </p:nvPicPr>
        <p:blipFill rotWithShape="1">
          <a:blip r:embed="rId4"/>
          <a:srcRect t="10682" b="19318"/>
          <a:stretch/>
        </p:blipFill>
        <p:spPr>
          <a:xfrm>
            <a:off x="7696200" y="3638550"/>
            <a:ext cx="1066800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rcRect t="14305" b="14305"/>
          <a:stretch>
            <a:fillRect/>
          </a:stretch>
        </p:blipFill>
        <p:spPr>
          <a:xfrm>
            <a:off x="152400" y="3638550"/>
            <a:ext cx="732685" cy="359869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524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</a:rPr>
              <a:t>Nuestro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3600" b="1" dirty="0" err="1" smtClean="0">
                <a:solidFill>
                  <a:schemeClr val="accent1">
                    <a:lumMod val="75000"/>
                  </a:schemeClr>
                </a:solidFill>
              </a:rPr>
              <a:t>Viaje</a:t>
            </a:r>
            <a:endParaRPr lang="e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Families &amp; Individual Consumption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0" y="1245334"/>
            <a:ext cx="6019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buFont typeface="Arial"/>
              <a:buChar char="•"/>
            </a:pPr>
            <a:r>
              <a:rPr lang="en-US" sz="2000" dirty="0" smtClean="0"/>
              <a:t> Who are the people CRS serves? 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Will they eat amaranth? Buy it? Value it?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What are best practices for behavior change?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Where have other efforts succeeded &amp; failed?</a:t>
            </a:r>
            <a:endParaRPr lang="en-US" sz="2000" dirty="0"/>
          </a:p>
        </p:txBody>
      </p:sp>
      <p:sp>
        <p:nvSpPr>
          <p:cNvPr id="64" name="Rectangle 63"/>
          <p:cNvSpPr/>
          <p:nvPr/>
        </p:nvSpPr>
        <p:spPr>
          <a:xfrm>
            <a:off x="6172200" y="1352550"/>
            <a:ext cx="2667000" cy="2514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IMG_3740.jpg"/>
          <p:cNvPicPr>
            <a:picLocks noChangeAspect="1"/>
          </p:cNvPicPr>
          <p:nvPr/>
        </p:nvPicPr>
        <p:blipFill>
          <a:blip r:embed="rId3"/>
          <a:srcRect t="6176" r="29338"/>
          <a:stretch>
            <a:fillRect/>
          </a:stretch>
        </p:blipFill>
        <p:spPr>
          <a:xfrm>
            <a:off x="6324600" y="1428750"/>
            <a:ext cx="2362200" cy="2352324"/>
          </a:xfrm>
          <a:prstGeom prst="rect">
            <a:avLst/>
          </a:prstGeom>
        </p:spPr>
      </p:pic>
      <p:pic>
        <p:nvPicPr>
          <p:cNvPr id="66" name="Shape 35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7924800" y="76200"/>
            <a:ext cx="1094238" cy="1123950"/>
          </a:xfrm>
          <a:prstGeom prst="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</p:pic>
      <p:sp>
        <p:nvSpPr>
          <p:cNvPr id="68" name="Rectangle 67"/>
          <p:cNvSpPr/>
          <p:nvPr/>
        </p:nvSpPr>
        <p:spPr>
          <a:xfrm>
            <a:off x="152400" y="3181350"/>
            <a:ext cx="5410200" cy="18097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152400" y="3105150"/>
            <a:ext cx="35814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San Marcos </a:t>
            </a: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Stats</a:t>
            </a:r>
            <a:endParaRPr kumimoji="0" lang="en" sz="1600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85% live in poverty or extreme poverty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70% malnutrition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rate (WFP) - </a:t>
            </a:r>
            <a:r>
              <a:rPr lang="en-US" dirty="0" err="1" smtClean="0">
                <a:solidFill>
                  <a:schemeClr val="tx2">
                    <a:lumMod val="25000"/>
                  </a:schemeClr>
                </a:solidFill>
              </a:rPr>
              <a:t>h</a:t>
            </a:r>
            <a:r>
              <a:rPr kumimoji="0" lang="en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ighest rate 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in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Latin America, </a:t>
            </a:r>
            <a:r>
              <a:rPr kumimoji="0" lang="en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among children under five (Oxfam)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History of violence</a:t>
            </a:r>
            <a:endParaRPr kumimoji="0" lang="en" b="0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16" descr="DSCN2129.jp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15625" r="32552" b="3472"/>
          <a:stretch>
            <a:fillRect/>
          </a:stretch>
        </p:blipFill>
        <p:spPr>
          <a:xfrm rot="16200000">
            <a:off x="3943961" y="3356016"/>
            <a:ext cx="1581077" cy="142239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Kitchen Conversations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Shape 210"/>
          <p:cNvPicPr preferRelativeResize="0"/>
          <p:nvPr/>
        </p:nvPicPr>
        <p:blipFill>
          <a:blip r:embed="rId3"/>
          <a:stretch>
            <a:fillRect/>
          </a:stretch>
        </p:blipFill>
        <p:spPr>
          <a:xfrm rot="21173000">
            <a:off x="7226559" y="79501"/>
            <a:ext cx="1673451" cy="1326898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5" name="Picture 14" descr="DSCN1959.jp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rcRect t="5208" r="2604" b="3472"/>
          <a:stretch>
            <a:fillRect/>
          </a:stretch>
        </p:blipFill>
        <p:spPr>
          <a:xfrm>
            <a:off x="3048000" y="2800351"/>
            <a:ext cx="3142484" cy="22098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Picture 15" descr="DSCN2019.jpg"/>
          <p:cNvPicPr>
            <a:picLocks noChangeAspect="1"/>
          </p:cNvPicPr>
          <p:nvPr/>
        </p:nvPicPr>
        <p:blipFill>
          <a:blip r:embed="rId5"/>
          <a:srcRect l="10417" t="1736" b="8681"/>
          <a:stretch>
            <a:fillRect/>
          </a:stretch>
        </p:blipFill>
        <p:spPr>
          <a:xfrm rot="5400000">
            <a:off x="6562038" y="1928210"/>
            <a:ext cx="2776622" cy="2082502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pic>
        <p:nvPicPr>
          <p:cNvPr id="18" name="Picture 17" descr="IMG_3008.JP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11250" r="33750"/>
          <a:stretch>
            <a:fillRect/>
          </a:stretch>
        </p:blipFill>
        <p:spPr>
          <a:xfrm>
            <a:off x="228600" y="1352550"/>
            <a:ext cx="2153917" cy="2936999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152400" y="4400550"/>
            <a:ext cx="236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000090"/>
                </a:solidFill>
              </a:rPr>
              <a:t>“ This </a:t>
            </a:r>
            <a:r>
              <a:rPr lang="en-US" sz="1200" i="1" dirty="0" err="1" smtClean="0">
                <a:solidFill>
                  <a:srgbClr val="000090"/>
                </a:solidFill>
              </a:rPr>
              <a:t>Alegria</a:t>
            </a:r>
            <a:r>
              <a:rPr lang="en-US" sz="1200" i="1" dirty="0" smtClean="0">
                <a:solidFill>
                  <a:srgbClr val="000090"/>
                </a:solidFill>
              </a:rPr>
              <a:t> is so good –  </a:t>
            </a:r>
            <a:br>
              <a:rPr lang="en-US" sz="1200" i="1" dirty="0" smtClean="0">
                <a:solidFill>
                  <a:srgbClr val="000090"/>
                </a:solidFill>
              </a:rPr>
            </a:br>
            <a:r>
              <a:rPr lang="en-US" sz="1200" i="1" dirty="0" smtClean="0">
                <a:solidFill>
                  <a:srgbClr val="000090"/>
                </a:solidFill>
              </a:rPr>
              <a:t>  people would buy this.  Well,  </a:t>
            </a:r>
            <a:br>
              <a:rPr lang="en-US" sz="1200" i="1" dirty="0" smtClean="0">
                <a:solidFill>
                  <a:srgbClr val="000090"/>
                </a:solidFill>
              </a:rPr>
            </a:br>
            <a:r>
              <a:rPr lang="en-US" sz="1200" i="1" dirty="0" smtClean="0">
                <a:solidFill>
                  <a:srgbClr val="000090"/>
                </a:solidFill>
              </a:rPr>
              <a:t>  they would if they had money”</a:t>
            </a:r>
            <a:endParaRPr lang="en-US" sz="1200" i="1" dirty="0">
              <a:solidFill>
                <a:srgbClr val="00009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95600" y="1352550"/>
            <a:ext cx="3505200" cy="1077218"/>
          </a:xfrm>
          <a:prstGeom prst="rect">
            <a:avLst/>
          </a:prstGeom>
          <a:noFill/>
          <a:ln w="22225"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Head of Households Interviewed: </a:t>
            </a:r>
            <a:r>
              <a:rPr lang="en-US" sz="1600" dirty="0" smtClean="0">
                <a:solidFill>
                  <a:srgbClr val="000090"/>
                </a:solidFill>
              </a:rPr>
              <a:t>12</a:t>
            </a:r>
          </a:p>
          <a:p>
            <a:r>
              <a:rPr lang="en-US" sz="1600" dirty="0" smtClean="0"/>
              <a:t>Meals Shared: </a:t>
            </a:r>
            <a:r>
              <a:rPr lang="en-US" sz="1600" dirty="0" smtClean="0">
                <a:solidFill>
                  <a:srgbClr val="000090"/>
                </a:solidFill>
              </a:rPr>
              <a:t>6 </a:t>
            </a:r>
          </a:p>
          <a:p>
            <a:r>
              <a:rPr lang="en-US" sz="1600" dirty="0" smtClean="0"/>
              <a:t>Cooking Lessons: </a:t>
            </a:r>
            <a:r>
              <a:rPr lang="en-US" sz="1600" dirty="0" smtClean="0">
                <a:solidFill>
                  <a:srgbClr val="000090"/>
                </a:solidFill>
              </a:rPr>
              <a:t>4</a:t>
            </a:r>
          </a:p>
          <a:p>
            <a:r>
              <a:rPr lang="en-US" sz="1600" dirty="0" err="1" smtClean="0"/>
              <a:t>Alegria</a:t>
            </a:r>
            <a:r>
              <a:rPr lang="en-US" sz="1600" dirty="0" smtClean="0"/>
              <a:t> Field </a:t>
            </a:r>
            <a:r>
              <a:rPr lang="en-US" sz="1600" dirty="0" err="1" smtClean="0"/>
              <a:t>Testings</a:t>
            </a:r>
            <a:r>
              <a:rPr lang="en-US" sz="1600" dirty="0" smtClean="0"/>
              <a:t>: </a:t>
            </a:r>
            <a:r>
              <a:rPr lang="en-US" sz="1600" dirty="0" smtClean="0">
                <a:solidFill>
                  <a:srgbClr val="000090"/>
                </a:solidFill>
              </a:rPr>
              <a:t>3</a:t>
            </a:r>
            <a:endParaRPr lang="en-US" sz="1600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Amaranth in the Diet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0" y="1147048"/>
            <a:ext cx="70866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2">
                    <a:lumMod val="10000"/>
                  </a:schemeClr>
                </a:solidFill>
              </a:rPr>
              <a:t>Findings:</a:t>
            </a:r>
          </a:p>
          <a:p>
            <a:endParaRPr lang="en-US" sz="8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>
              <a:buFont typeface="Arial"/>
              <a:buChar char="•"/>
            </a:pPr>
            <a:r>
              <a:rPr lang="en-US" sz="1600" dirty="0" smtClean="0"/>
              <a:t> A suboptimal Amaranth varietal is already grown &amp; eaten, as “BLEDO”  </a:t>
            </a:r>
            <a:br>
              <a:rPr lang="en-US" sz="1600" dirty="0" smtClean="0"/>
            </a:br>
            <a:r>
              <a:rPr lang="en-US" sz="1600" dirty="0" smtClean="0"/>
              <a:t>   </a:t>
            </a:r>
            <a:r>
              <a:rPr lang="en-US" sz="1600" i="1" dirty="0" smtClean="0">
                <a:solidFill>
                  <a:schemeClr val="tx1"/>
                </a:solidFill>
              </a:rPr>
              <a:t>Introduction of better amaranth would provide both BLEDO + </a:t>
            </a:r>
            <a:r>
              <a:rPr lang="en-US" sz="1600" i="1" dirty="0" err="1" smtClean="0">
                <a:solidFill>
                  <a:schemeClr val="tx1"/>
                </a:solidFill>
              </a:rPr>
              <a:t>Semillas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800" dirty="0" smtClean="0"/>
          </a:p>
          <a:p>
            <a:pPr>
              <a:buFont typeface="Arial"/>
              <a:buChar char="•"/>
            </a:pPr>
            <a:r>
              <a:rPr lang="en-US" sz="1600" dirty="0" smtClean="0"/>
              <a:t> Among subjects who currently grow grain amaranth, many were unaware </a:t>
            </a:r>
          </a:p>
          <a:p>
            <a:r>
              <a:rPr lang="en-US" sz="1600" dirty="0" smtClean="0"/>
              <a:t>  of preparation methods beyond </a:t>
            </a:r>
            <a:r>
              <a:rPr lang="en-US" sz="1600" dirty="0" err="1" smtClean="0"/>
              <a:t>Atole</a:t>
            </a:r>
            <a:r>
              <a:rPr lang="en-US" sz="1600" dirty="0" smtClean="0"/>
              <a:t> – but they want to learn!</a:t>
            </a:r>
          </a:p>
          <a:p>
            <a:r>
              <a:rPr lang="en-US" sz="1600" dirty="0" smtClean="0"/>
              <a:t>    </a:t>
            </a:r>
            <a:endParaRPr lang="en-US" sz="1600" i="1" dirty="0" smtClean="0">
              <a:solidFill>
                <a:srgbClr val="AC2D3B"/>
              </a:solidFill>
            </a:endParaRPr>
          </a:p>
          <a:p>
            <a:endParaRPr lang="en-US" sz="1600" dirty="0" smtClean="0"/>
          </a:p>
          <a:p>
            <a:endParaRPr lang="en-US" sz="1600" dirty="0" smtClean="0"/>
          </a:p>
        </p:txBody>
      </p:sp>
      <p:pic>
        <p:nvPicPr>
          <p:cNvPr id="11" name="Picture 10" descr="DSCN2061.jpg"/>
          <p:cNvPicPr>
            <a:picLocks noChangeAspect="1"/>
          </p:cNvPicPr>
          <p:nvPr/>
        </p:nvPicPr>
        <p:blipFill>
          <a:blip r:embed="rId3"/>
          <a:srcRect t="5208" r="20833" b="12153"/>
          <a:stretch>
            <a:fillRect/>
          </a:stretch>
        </p:blipFill>
        <p:spPr>
          <a:xfrm>
            <a:off x="7065926" y="2647782"/>
            <a:ext cx="1849474" cy="1447968"/>
          </a:xfrm>
          <a:prstGeom prst="rect">
            <a:avLst/>
          </a:prstGeom>
          <a:ln w="31750"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 descr="DSCN2110.jp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79400" y="2952750"/>
            <a:ext cx="2463800" cy="1847849"/>
          </a:xfrm>
          <a:prstGeom prst="rect">
            <a:avLst/>
          </a:prstGeom>
          <a:ln w="31750">
            <a:solidFill>
              <a:schemeClr val="bg2">
                <a:lumMod val="75000"/>
              </a:schemeClr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28600" y="4885551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000090"/>
                </a:solidFill>
              </a:rPr>
              <a:t>“It was just sitting there so a rat ate it”</a:t>
            </a:r>
            <a:endParaRPr lang="en-US" sz="1200" i="1" dirty="0">
              <a:solidFill>
                <a:srgbClr val="000090"/>
              </a:solidFill>
            </a:endParaRPr>
          </a:p>
        </p:txBody>
      </p:sp>
      <p:pic>
        <p:nvPicPr>
          <p:cNvPr id="14" name="Picture 13" descr="DSCN2068.jpg"/>
          <p:cNvPicPr>
            <a:picLocks noChangeAspect="1"/>
          </p:cNvPicPr>
          <p:nvPr/>
        </p:nvPicPr>
        <p:blipFill>
          <a:blip r:embed="rId5"/>
          <a:srcRect t="8681"/>
          <a:stretch>
            <a:fillRect/>
          </a:stretch>
        </p:blipFill>
        <p:spPr>
          <a:xfrm>
            <a:off x="3657601" y="2939070"/>
            <a:ext cx="2743200" cy="1878794"/>
          </a:xfrm>
          <a:prstGeom prst="rect">
            <a:avLst/>
          </a:prstGeom>
          <a:ln w="31750">
            <a:solidFill>
              <a:schemeClr val="bg2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276600" y="4885551"/>
            <a:ext cx="3962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000090"/>
                </a:solidFill>
              </a:rPr>
              <a:t>“We won’t let you leave without sharing these recipes!”</a:t>
            </a:r>
            <a:endParaRPr lang="en-US" sz="1200" i="1" dirty="0">
              <a:solidFill>
                <a:srgbClr val="00009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0000" y="4095750"/>
            <a:ext cx="16764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rgbClr val="000090"/>
                </a:solidFill>
              </a:rPr>
              <a:t>Torta</a:t>
            </a:r>
            <a:r>
              <a:rPr lang="en-US" sz="800" dirty="0" smtClean="0">
                <a:solidFill>
                  <a:srgbClr val="000090"/>
                </a:solidFill>
              </a:rPr>
              <a:t> de </a:t>
            </a:r>
            <a:r>
              <a:rPr lang="en-US" sz="800" dirty="0" err="1" smtClean="0">
                <a:solidFill>
                  <a:srgbClr val="000090"/>
                </a:solidFill>
              </a:rPr>
              <a:t>Bledo</a:t>
            </a:r>
            <a:endParaRPr lang="en-US" sz="800" dirty="0">
              <a:solidFill>
                <a:srgbClr val="000090"/>
              </a:solidFill>
            </a:endParaRPr>
          </a:p>
        </p:txBody>
      </p:sp>
      <p:pic>
        <p:nvPicPr>
          <p:cNvPr id="17" name="Picture 16" descr="DSCN2083.jpg"/>
          <p:cNvPicPr>
            <a:picLocks noChangeAspect="1"/>
          </p:cNvPicPr>
          <p:nvPr/>
        </p:nvPicPr>
        <p:blipFill>
          <a:blip r:embed="rId6"/>
          <a:srcRect l="19531" t="17361" r="16927" b="3472"/>
          <a:stretch>
            <a:fillRect/>
          </a:stretch>
        </p:blipFill>
        <p:spPr>
          <a:xfrm>
            <a:off x="7204614" y="592143"/>
            <a:ext cx="1710786" cy="1598607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7315200" y="2203906"/>
            <a:ext cx="2133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00090"/>
                </a:solidFill>
              </a:rPr>
              <a:t>Low-Quality </a:t>
            </a:r>
            <a:r>
              <a:rPr lang="en-US" sz="800" dirty="0" err="1" smtClean="0">
                <a:solidFill>
                  <a:srgbClr val="000090"/>
                </a:solidFill>
              </a:rPr>
              <a:t>Bledo</a:t>
            </a:r>
            <a:r>
              <a:rPr lang="en-US" sz="800" dirty="0" smtClean="0">
                <a:solidFill>
                  <a:srgbClr val="000090"/>
                </a:solidFill>
              </a:rPr>
              <a:t> Amaranth</a:t>
            </a:r>
            <a:endParaRPr lang="en-US" sz="800" dirty="0">
              <a:solidFill>
                <a:srgbClr val="00009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The Nutritional Benefits of Amaranth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 rot="665531">
            <a:off x="6050521" y="1445886"/>
            <a:ext cx="2804804" cy="2576888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MG_3741.jpg"/>
          <p:cNvPicPr>
            <a:picLocks noChangeAspect="1"/>
          </p:cNvPicPr>
          <p:nvPr/>
        </p:nvPicPr>
        <p:blipFill>
          <a:blip r:embed="rId3"/>
          <a:srcRect t="14706"/>
          <a:stretch>
            <a:fillRect/>
          </a:stretch>
        </p:blipFill>
        <p:spPr>
          <a:xfrm>
            <a:off x="2819400" y="3387954"/>
            <a:ext cx="2535766" cy="1622196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19" name="Shape 95"/>
          <p:cNvSpPr txBox="1">
            <a:spLocks/>
          </p:cNvSpPr>
          <p:nvPr/>
        </p:nvSpPr>
        <p:spPr>
          <a:xfrm rot="652455">
            <a:off x="6167991" y="1443055"/>
            <a:ext cx="2827164" cy="26479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kumimoji="0" lang="en" b="1" i="0" u="sng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Typical Daily Menu</a:t>
            </a:r>
            <a:r>
              <a:rPr kumimoji="0" lang="en" b="0" i="0" u="sng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  <a:endParaRPr kumimoji="0" lang="en-US" b="0" i="0" u="sng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kumimoji="0" lang="en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Breakfast: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B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eans, tortillas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, coffee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endParaRPr lang="en-US" sz="500" dirty="0" smtClean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lang="en-US" sz="1100" i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or Between Meals</a:t>
            </a:r>
            <a:r>
              <a:rPr kumimoji="0" lang="en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: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Atole </a:t>
            </a:r>
            <a:endParaRPr kumimoji="0" lang="en-US" sz="11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endParaRPr lang="en-US" sz="500" dirty="0" smtClean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kumimoji="0" lang="en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Lunch: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Soups, beans,</a:t>
            </a:r>
            <a:r>
              <a:rPr kumimoji="0" lang="en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tortillas,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vegetables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endParaRPr kumimoji="0" lang="en-US" sz="5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lang="en" sz="1100" i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Dinner</a:t>
            </a:r>
            <a:r>
              <a:rPr lang="en-US" sz="1100" i="1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lang="en-US" sz="1100" dirty="0" smtClean="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Beans, tortillas, tortilla-coffee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endParaRPr lang="en-US" sz="500" dirty="0" smtClean="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  <a:tabLst/>
              <a:defRPr/>
            </a:pPr>
            <a:r>
              <a:rPr kumimoji="0" lang="en-US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Once Per Week</a:t>
            </a:r>
            <a:r>
              <a:rPr kumimoji="0" lang="en" sz="1100" b="0" i="1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: </a:t>
            </a:r>
            <a:r>
              <a:rPr kumimoji="0" 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Meat or eggs</a:t>
            </a:r>
          </a:p>
          <a:p>
            <a:pPr marL="457200" marR="0" lvl="0" indent="-298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mic Sans MS"/>
              <a:buChar char="❖"/>
              <a:tabLst/>
              <a:defRPr/>
            </a:pPr>
            <a:endParaRPr kumimoji="0" lang="en" sz="11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1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1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  <a:tabLst/>
              <a:defRPr/>
            </a:pPr>
            <a:r>
              <a:rPr kumimoji="0" lang="en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            </a:t>
            </a:r>
            <a:r>
              <a:rPr kumimoji="0" lang="en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Comic Sans MS"/>
                <a:ea typeface="Comic Sans MS"/>
                <a:cs typeface="Comic Sans MS"/>
                <a:sym typeface="Comic Sans MS"/>
              </a:rPr>
              <a:t>  </a:t>
            </a:r>
            <a:endParaRPr kumimoji="0" lang="en" sz="11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1000" y="1352550"/>
            <a:ext cx="4648200" cy="1752600"/>
          </a:xfrm>
          <a:prstGeom prst="rect">
            <a:avLst/>
          </a:prstGeom>
          <a:solidFill>
            <a:schemeClr val="tx2"/>
          </a:solidFill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7200" y="1428750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 study in Mexico demonstrated:</a:t>
            </a:r>
          </a:p>
          <a:p>
            <a:endParaRPr lang="en-US" sz="800" dirty="0" smtClean="0"/>
          </a:p>
          <a:p>
            <a:r>
              <a:rPr lang="en-US" sz="1600" b="1" dirty="0" smtClean="0"/>
              <a:t>13g</a:t>
            </a:r>
            <a:r>
              <a:rPr lang="en-US" sz="1600" dirty="0" smtClean="0"/>
              <a:t> of amaranth per day reduced 75% of mild-moderate child malnutrition </a:t>
            </a:r>
          </a:p>
          <a:p>
            <a:endParaRPr lang="en-US" sz="800" dirty="0" smtClean="0"/>
          </a:p>
          <a:p>
            <a:r>
              <a:rPr lang="en-US" sz="1600" b="1" dirty="0" smtClean="0"/>
              <a:t>23g</a:t>
            </a:r>
            <a:r>
              <a:rPr lang="en-US" sz="1600" dirty="0" smtClean="0"/>
              <a:t> of amaranth per day is needed to reduce severe malnutrition</a:t>
            </a:r>
          </a:p>
        </p:txBody>
      </p:sp>
      <p:pic>
        <p:nvPicPr>
          <p:cNvPr id="22" name="Picture 21" descr="P1050108.jpg"/>
          <p:cNvPicPr>
            <a:picLocks noChangeAspect="1"/>
          </p:cNvPicPr>
          <p:nvPr/>
        </p:nvPicPr>
        <p:blipFill>
          <a:blip r:embed="rId4"/>
          <a:srcRect l="9467" t="1778" r="12167" b="1778"/>
          <a:stretch>
            <a:fillRect/>
          </a:stretch>
        </p:blipFill>
        <p:spPr>
          <a:xfrm>
            <a:off x="381000" y="3374378"/>
            <a:ext cx="1658993" cy="1635772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Take-</a:t>
            </a:r>
            <a:r>
              <a:rPr lang="en-US" sz="3600" dirty="0" err="1" smtClean="0">
                <a:solidFill>
                  <a:schemeClr val="bg1"/>
                </a:solidFill>
              </a:rPr>
              <a:t>Aways</a:t>
            </a:r>
            <a:r>
              <a:rPr lang="en-US" sz="3600" dirty="0" smtClean="0">
                <a:solidFill>
                  <a:schemeClr val="bg1"/>
                </a:solidFill>
              </a:rPr>
              <a:t>: Family Level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543800" y="44767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2400" y="1123950"/>
            <a:ext cx="7010400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600" b="1" dirty="0" smtClean="0"/>
              <a:t>On Consumption &amp; Recipes:</a:t>
            </a:r>
          </a:p>
          <a:p>
            <a:pPr marL="342900" indent="-342900"/>
            <a:endParaRPr lang="en-US" sz="800" b="1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 easiest point of introduction for amaranth is </a:t>
            </a:r>
            <a:r>
              <a:rPr lang="en-US" dirty="0" err="1" smtClean="0"/>
              <a:t>Atole</a:t>
            </a:r>
            <a:endParaRPr lang="en-US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 amaranth plant has two dietary uses – the grain and the leaves (</a:t>
            </a:r>
            <a:r>
              <a:rPr lang="en-US" dirty="0" err="1" smtClean="0"/>
              <a:t>Bledo</a:t>
            </a:r>
            <a:r>
              <a:rPr lang="en-US" dirty="0" smtClean="0"/>
              <a:t>).  </a:t>
            </a:r>
            <a:br>
              <a:rPr lang="en-US" dirty="0" smtClean="0"/>
            </a:br>
            <a:r>
              <a:rPr lang="en-US" dirty="0" smtClean="0"/>
              <a:t>This is of interest to growers due to non-simultaneous harvesting.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Above a 50/50 corn mix, amaranth changes the texture (stickiness) of tortillas:  </a:t>
            </a:r>
            <a:r>
              <a:rPr lang="en-US" i="1" dirty="0" smtClean="0"/>
              <a:t>25% Amaranth is the ideal proportion to preserve flavor and texture</a:t>
            </a:r>
          </a:p>
          <a:p>
            <a:pPr marL="342900" lvl="2" indent="-342900">
              <a:spcAft>
                <a:spcPts val="600"/>
              </a:spcAft>
              <a:buAutoNum type="arabicPeriod" startAt="4"/>
            </a:pPr>
            <a:r>
              <a:rPr lang="en-US" dirty="0" err="1" smtClean="0"/>
              <a:t>Poporopo</a:t>
            </a:r>
            <a:r>
              <a:rPr lang="en-US" dirty="0" smtClean="0"/>
              <a:t> (popped amaranth) is easy to make and loved by children</a:t>
            </a:r>
          </a:p>
          <a:p>
            <a:pPr marL="342900" lvl="2" indent="-342900">
              <a:spcAft>
                <a:spcPts val="600"/>
              </a:spcAft>
              <a:buAutoNum type="arabicPeriod" startAt="4"/>
            </a:pPr>
            <a:r>
              <a:rPr lang="en-US" dirty="0" smtClean="0"/>
              <a:t>Most subjects were unexposed to </a:t>
            </a:r>
            <a:r>
              <a:rPr lang="en-US" dirty="0" err="1" smtClean="0"/>
              <a:t>Alegria</a:t>
            </a:r>
            <a:r>
              <a:rPr lang="en-US" dirty="0" smtClean="0"/>
              <a:t> but were very excited about it.</a:t>
            </a:r>
          </a:p>
          <a:p>
            <a:pPr marL="342900" indent="-342900">
              <a:spcAft>
                <a:spcPts val="600"/>
              </a:spcAft>
            </a:pPr>
            <a:endParaRPr lang="en-US" i="1" dirty="0" smtClean="0"/>
          </a:p>
          <a:p>
            <a:pPr marL="342900" indent="-342900">
              <a:spcAft>
                <a:spcPts val="600"/>
              </a:spcAft>
            </a:pPr>
            <a:r>
              <a:rPr lang="en-US" sz="1600" b="1" dirty="0" smtClean="0"/>
              <a:t>On Program Implementation: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People are generally open to amaranth adoption but </a:t>
            </a:r>
            <a:r>
              <a:rPr lang="en-US" i="1" dirty="0" smtClean="0"/>
              <a:t>lasting </a:t>
            </a:r>
            <a:r>
              <a:rPr lang="en-US" dirty="0" smtClean="0"/>
              <a:t>dietary change is the challenge.  Cooking contests and demonstration kitchens have had success.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 cultural connection to amaranth is attractive to persons who identify as Mayan.</a:t>
            </a:r>
          </a:p>
          <a:p>
            <a:pPr marL="342900" lvl="2" indent="-34290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10400" y="1428750"/>
            <a:ext cx="2057400" cy="2667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10501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517650"/>
            <a:ext cx="1905000" cy="2501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7620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7239000" y="4781550"/>
            <a:ext cx="609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543800" y="5084762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76200" y="1123950"/>
            <a:ext cx="6172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buFont typeface="Arial"/>
              <a:buChar char="•"/>
            </a:pPr>
            <a:r>
              <a:rPr lang="en-US" sz="2000" dirty="0" smtClean="0"/>
              <a:t> What are the economics of growing amaranth?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Are farmers willing to take the risk?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How similar is amaranth production to corn </a:t>
            </a:r>
            <a:br>
              <a:rPr lang="en-US" sz="2000" dirty="0" smtClean="0"/>
            </a:br>
            <a:r>
              <a:rPr lang="en-US" sz="2000" dirty="0" smtClean="0"/>
              <a:t>  production? How much training is required?</a:t>
            </a:r>
          </a:p>
          <a:p>
            <a:pPr lvl="2">
              <a:buFont typeface="Arial"/>
              <a:buChar char="•"/>
            </a:pPr>
            <a:r>
              <a:rPr lang="en-US" sz="2000" dirty="0" smtClean="0"/>
              <a:t> Will amaranth grow well in the Western Highlands?</a:t>
            </a:r>
            <a:endParaRPr lang="en-US" sz="2000" dirty="0"/>
          </a:p>
        </p:txBody>
      </p:sp>
      <p:sp>
        <p:nvSpPr>
          <p:cNvPr id="64" name="Rectangle 63"/>
          <p:cNvSpPr/>
          <p:nvPr/>
        </p:nvSpPr>
        <p:spPr>
          <a:xfrm>
            <a:off x="6172200" y="1352550"/>
            <a:ext cx="2667000" cy="2514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52400" y="3352800"/>
            <a:ext cx="5562600" cy="15811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152400" y="3330451"/>
            <a:ext cx="38100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Farms Visited:</a:t>
            </a:r>
            <a:r>
              <a:rPr kumimoji="0" lang="en-US" b="1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8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Number Growing </a:t>
            </a:r>
            <a:r>
              <a:rPr lang="en-US" b="1" i="1" dirty="0" smtClean="0">
                <a:solidFill>
                  <a:schemeClr val="tx2">
                    <a:lumMod val="25000"/>
                  </a:schemeClr>
                </a:solidFill>
              </a:rPr>
              <a:t>Grain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 Amaranth: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Number Consuming Amaranth or </a:t>
            </a:r>
            <a:r>
              <a:rPr lang="en-US" b="1" dirty="0" err="1" smtClean="0">
                <a:solidFill>
                  <a:schemeClr val="tx2">
                    <a:lumMod val="25000"/>
                  </a:schemeClr>
                </a:solidFill>
              </a:rPr>
              <a:t>Bledo</a:t>
            </a: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: 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Number Participating in Markets: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lang="en-US" b="1" dirty="0" smtClean="0">
                <a:solidFill>
                  <a:schemeClr val="tx2">
                    <a:lumMod val="25000"/>
                  </a:schemeClr>
                </a:solidFill>
              </a:rPr>
              <a:t>Annual Harvests: Regionally Varied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Small-Scale Farmers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8" name="Picture 17" descr="P1050079.jpg"/>
          <p:cNvPicPr>
            <a:picLocks noChangeAspect="1"/>
          </p:cNvPicPr>
          <p:nvPr/>
        </p:nvPicPr>
        <p:blipFill>
          <a:blip r:embed="rId2"/>
          <a:srcRect l="4093" r="8428"/>
          <a:stretch>
            <a:fillRect/>
          </a:stretch>
        </p:blipFill>
        <p:spPr>
          <a:xfrm>
            <a:off x="4038600" y="3506792"/>
            <a:ext cx="1524000" cy="1305774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pic>
        <p:nvPicPr>
          <p:cNvPr id="19" name="Picture 18" descr="DSCN1997.jpg"/>
          <p:cNvPicPr>
            <a:picLocks noChangeAspect="1"/>
          </p:cNvPicPr>
          <p:nvPr/>
        </p:nvPicPr>
        <p:blipFill>
          <a:blip r:embed="rId3"/>
          <a:srcRect l="7812" t="3472" r="31250" b="12153"/>
          <a:stretch>
            <a:fillRect/>
          </a:stretch>
        </p:blipFill>
        <p:spPr>
          <a:xfrm rot="5400000">
            <a:off x="6294478" y="1375873"/>
            <a:ext cx="2395149" cy="2487305"/>
          </a:xfrm>
          <a:prstGeom prst="rect">
            <a:avLst/>
          </a:prstGeom>
        </p:spPr>
      </p:pic>
      <p:pic>
        <p:nvPicPr>
          <p:cNvPr id="20" name="Picture 19" descr="Screen shot 2014-03-12 at 9.58.30 AM.png"/>
          <p:cNvPicPr>
            <a:picLocks noChangeAspect="1"/>
          </p:cNvPicPr>
          <p:nvPr/>
        </p:nvPicPr>
        <p:blipFill>
          <a:blip r:embed="rId4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21" name="Straight Connector 20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Harvesting Amaranth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53" name="Straight Connector 52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DSCN1992.jpg"/>
          <p:cNvPicPr>
            <a:picLocks noChangeAspect="1"/>
          </p:cNvPicPr>
          <p:nvPr/>
        </p:nvPicPr>
        <p:blipFill>
          <a:blip r:embed="rId3"/>
          <a:srcRect t="3472"/>
          <a:stretch>
            <a:fillRect/>
          </a:stretch>
        </p:blipFill>
        <p:spPr>
          <a:xfrm>
            <a:off x="4572000" y="1276350"/>
            <a:ext cx="1986085" cy="139753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pic>
        <p:nvPicPr>
          <p:cNvPr id="11" name="Picture 10" descr="_MG_039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1276350"/>
            <a:ext cx="1905000" cy="13716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pic>
        <p:nvPicPr>
          <p:cNvPr id="13" name="Picture 12" descr="DSCN1994.jpg"/>
          <p:cNvPicPr>
            <a:picLocks noChangeAspect="1"/>
          </p:cNvPicPr>
          <p:nvPr/>
        </p:nvPicPr>
        <p:blipFill>
          <a:blip r:embed="rId5"/>
          <a:srcRect l="2604" t="6944" r="2604" b="1736"/>
          <a:stretch>
            <a:fillRect/>
          </a:stretch>
        </p:blipFill>
        <p:spPr>
          <a:xfrm>
            <a:off x="2133600" y="1962150"/>
            <a:ext cx="2304620" cy="1665143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16" name="TextBox 15"/>
          <p:cNvSpPr txBox="1"/>
          <p:nvPr/>
        </p:nvSpPr>
        <p:spPr>
          <a:xfrm>
            <a:off x="0" y="273135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Amaranth heads are snapped from the stalk (larger plants require cutting tools).</a:t>
            </a:r>
            <a:endParaRPr lang="en-US" sz="1200" i="1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7400" y="363855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Heads are collected in a pile and leaves are removed.</a:t>
            </a:r>
            <a:endParaRPr lang="en-US" sz="1200" i="1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43400" y="2731353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   Seeds are released by rubbing between hands.     </a:t>
            </a:r>
            <a:br>
              <a:rPr lang="en-US" sz="1200" i="1" dirty="0" smtClean="0">
                <a:solidFill>
                  <a:srgbClr val="0000FF"/>
                </a:solidFill>
              </a:rPr>
            </a:br>
            <a:r>
              <a:rPr lang="en-US" sz="1200" i="1" dirty="0" smtClean="0">
                <a:solidFill>
                  <a:srgbClr val="0000FF"/>
                </a:solidFill>
              </a:rPr>
              <a:t>  Debris is captured in </a:t>
            </a:r>
          </a:p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strainer.</a:t>
            </a:r>
            <a:endParaRPr lang="en-US" sz="1200" i="1" dirty="0">
              <a:solidFill>
                <a:srgbClr val="0000FF"/>
              </a:solidFill>
            </a:endParaRPr>
          </a:p>
        </p:txBody>
      </p:sp>
      <p:pic>
        <p:nvPicPr>
          <p:cNvPr id="19" name="Picture 18" descr="P104081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000" y="1962150"/>
            <a:ext cx="2336800" cy="17526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20" name="TextBox 19"/>
          <p:cNvSpPr txBox="1"/>
          <p:nvPr/>
        </p:nvSpPr>
        <p:spPr>
          <a:xfrm>
            <a:off x="6705600" y="371028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Seeds are ready for </a:t>
            </a:r>
          </a:p>
          <a:p>
            <a:pPr algn="ctr"/>
            <a:r>
              <a:rPr lang="en-US" sz="1200" i="1" dirty="0" smtClean="0">
                <a:solidFill>
                  <a:srgbClr val="0000FF"/>
                </a:solidFill>
              </a:rPr>
              <a:t>processing.</a:t>
            </a:r>
            <a:endParaRPr lang="en-US" sz="1200" i="1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4287619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800" dirty="0" smtClean="0"/>
              <a:t> The typical amaranth harvest requires and average of 5 days per    </a:t>
            </a:r>
            <a:br>
              <a:rPr lang="en-US" sz="1800" dirty="0" smtClean="0"/>
            </a:br>
            <a:r>
              <a:rPr lang="en-US" sz="1800" dirty="0" smtClean="0"/>
              <a:t>  </a:t>
            </a:r>
            <a:r>
              <a:rPr lang="en-US" sz="1800" dirty="0" err="1" smtClean="0"/>
              <a:t>cuerda</a:t>
            </a:r>
            <a:r>
              <a:rPr lang="en-US" sz="1800" dirty="0" smtClean="0"/>
              <a:t>, which is comparatively more than corn.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8575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Talking Shop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53" name="Straight Connector 52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IMG_2969.JPG"/>
          <p:cNvPicPr>
            <a:picLocks noChangeAspect="1"/>
          </p:cNvPicPr>
          <p:nvPr/>
        </p:nvPicPr>
        <p:blipFill>
          <a:blip r:embed="rId3"/>
          <a:srcRect t="7500" b="18750"/>
          <a:stretch>
            <a:fillRect/>
          </a:stretch>
        </p:blipFill>
        <p:spPr>
          <a:xfrm>
            <a:off x="3429000" y="2952750"/>
            <a:ext cx="2971800" cy="1586393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pic>
        <p:nvPicPr>
          <p:cNvPr id="12" name="Picture 11" descr="DSCN2069.jpg"/>
          <p:cNvPicPr>
            <a:picLocks noChangeAspect="1"/>
          </p:cNvPicPr>
          <p:nvPr/>
        </p:nvPicPr>
        <p:blipFill>
          <a:blip r:embed="rId4"/>
          <a:srcRect l="13021" t="26042" r="29948" b="13889"/>
          <a:stretch>
            <a:fillRect/>
          </a:stretch>
        </p:blipFill>
        <p:spPr>
          <a:xfrm>
            <a:off x="228600" y="1282050"/>
            <a:ext cx="2114903" cy="16707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228600" y="295995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1A66A4"/>
                </a:solidFill>
              </a:rPr>
              <a:t>“Our Amaranth got the plague and </a:t>
            </a:r>
            <a:r>
              <a:rPr lang="en-US" sz="1200" dirty="0" err="1" smtClean="0">
                <a:solidFill>
                  <a:srgbClr val="1A66A4"/>
                </a:solidFill>
              </a:rPr>
              <a:t>Intervida</a:t>
            </a:r>
            <a:r>
              <a:rPr lang="en-US" sz="1200" dirty="0" smtClean="0">
                <a:solidFill>
                  <a:srgbClr val="1A66A4"/>
                </a:solidFill>
              </a:rPr>
              <a:t> was no longer around to help.  So we just stopped growing it.”</a:t>
            </a:r>
            <a:endParaRPr lang="en-US" sz="1200" dirty="0">
              <a:solidFill>
                <a:srgbClr val="1A66A4"/>
              </a:solidFill>
            </a:endParaRPr>
          </a:p>
        </p:txBody>
      </p:sp>
      <p:pic>
        <p:nvPicPr>
          <p:cNvPr id="18" name="Picture 17" descr="DSC03443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209550"/>
            <a:ext cx="1772672" cy="3145377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6858000" y="341715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1A66A4"/>
                </a:solidFill>
              </a:rPr>
              <a:t>“I buy my seeds from     </a:t>
            </a:r>
            <a:br>
              <a:rPr lang="en-US" sz="1200" dirty="0" smtClean="0">
                <a:solidFill>
                  <a:srgbClr val="1A66A4"/>
                </a:solidFill>
              </a:rPr>
            </a:br>
            <a:r>
              <a:rPr lang="en-US" sz="1200" dirty="0" smtClean="0">
                <a:solidFill>
                  <a:srgbClr val="1A66A4"/>
                </a:solidFill>
              </a:rPr>
              <a:t> California -</a:t>
            </a:r>
          </a:p>
          <a:p>
            <a:pPr algn="ctr"/>
            <a:r>
              <a:rPr lang="en-US" sz="1200" dirty="0" smtClean="0">
                <a:solidFill>
                  <a:srgbClr val="1A66A4"/>
                </a:solidFill>
              </a:rPr>
              <a:t>that’s why my plants</a:t>
            </a:r>
          </a:p>
          <a:p>
            <a:pPr algn="ctr"/>
            <a:r>
              <a:rPr lang="en-US" sz="1200" dirty="0" smtClean="0">
                <a:solidFill>
                  <a:srgbClr val="1A66A4"/>
                </a:solidFill>
              </a:rPr>
              <a:t>grow so large”</a:t>
            </a:r>
            <a:endParaRPr lang="en-US" sz="1200" dirty="0">
              <a:solidFill>
                <a:srgbClr val="1A66A4"/>
              </a:solidFill>
            </a:endParaRPr>
          </a:p>
        </p:txBody>
      </p:sp>
      <p:pic>
        <p:nvPicPr>
          <p:cNvPr id="20" name="Picture 19" descr="_MG_0387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587" y="388408"/>
            <a:ext cx="2932113" cy="1954742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21" name="TextBox 20"/>
          <p:cNvSpPr txBox="1"/>
          <p:nvPr/>
        </p:nvSpPr>
        <p:spPr>
          <a:xfrm>
            <a:off x="3505200" y="234315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“I alternate growing corn &amp; amaranth, according to seasons”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2" name="Picture 21" descr="DSCN2134.jpg"/>
          <p:cNvPicPr>
            <a:picLocks noChangeAspect="1"/>
          </p:cNvPicPr>
          <p:nvPr/>
        </p:nvPicPr>
        <p:blipFill>
          <a:blip r:embed="rId7"/>
          <a:srcRect t="8681"/>
          <a:stretch>
            <a:fillRect/>
          </a:stretch>
        </p:blipFill>
        <p:spPr>
          <a:xfrm>
            <a:off x="228600" y="3867150"/>
            <a:ext cx="2057400" cy="1192988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3352800" y="4629150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</a:rPr>
              <a:t>“We don’t usually have much surplus but we do sell a few baskets to the association”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8575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Economics of Small Scale Farms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53" name="Straight Connector 52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2400" y="1200150"/>
            <a:ext cx="8991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200" dirty="0" smtClean="0"/>
              <a:t>Primary input costs are fertilizer &amp; seeds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Cost structure similar to corn but with 3X more income potential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Typical crop consumption rate 50% – 80%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Must recognize opportunity cost of additional labor cost for amaranth 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endParaRPr lang="en-US" sz="2200" dirty="0" smtClean="0"/>
          </a:p>
          <a:p>
            <a:endParaRPr lang="en-US" sz="2200" dirty="0"/>
          </a:p>
        </p:txBody>
      </p:sp>
      <p:sp>
        <p:nvSpPr>
          <p:cNvPr id="27" name="Rectangle 26"/>
          <p:cNvSpPr/>
          <p:nvPr/>
        </p:nvSpPr>
        <p:spPr>
          <a:xfrm>
            <a:off x="762000" y="3333750"/>
            <a:ext cx="22098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2000" y="3333750"/>
            <a:ext cx="236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Average Production Costs</a:t>
            </a:r>
          </a:p>
          <a:p>
            <a:endParaRPr lang="en-US" u="sng" dirty="0" smtClean="0"/>
          </a:p>
          <a:p>
            <a:r>
              <a:rPr lang="en-US" dirty="0" smtClean="0"/>
              <a:t>30Q – 150Q per </a:t>
            </a:r>
            <a:r>
              <a:rPr lang="en-US" dirty="0" err="1" smtClean="0"/>
              <a:t>qq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657600" y="3333750"/>
            <a:ext cx="22098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657600" y="3333750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Farmer Sale Price</a:t>
            </a:r>
          </a:p>
          <a:p>
            <a:endParaRPr lang="en-US" u="sng" dirty="0" smtClean="0"/>
          </a:p>
          <a:p>
            <a:r>
              <a:rPr lang="en-US" dirty="0" smtClean="0"/>
              <a:t>800Q - 1200Q per </a:t>
            </a:r>
            <a:r>
              <a:rPr lang="en-US" dirty="0" err="1" smtClean="0"/>
              <a:t>qq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3350"/>
            <a:ext cx="8229600" cy="857400"/>
          </a:xfrm>
        </p:spPr>
        <p:txBody>
          <a:bodyPr/>
          <a:lstStyle/>
          <a:p>
            <a:r>
              <a:rPr lang="en-US" dirty="0" smtClean="0"/>
              <a:t>Goals For Today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76200" y="1352550"/>
            <a:ext cx="4724400" cy="3790950"/>
          </a:xfrm>
        </p:spPr>
        <p:txBody>
          <a:bodyPr/>
          <a:lstStyle/>
          <a:p>
            <a:pPr marL="704850" indent="-51435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</a:rPr>
              <a:t>Share what we learned in our travels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</a:rPr>
              <a:t>Share initial insights, emerging themes, and preliminary recommendations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2200" dirty="0" smtClean="0">
                <a:solidFill>
                  <a:srgbClr val="000000"/>
                </a:solidFill>
              </a:rPr>
              <a:t>Listen to CRS’ feedback, and discuss how we can deliver greatest value in our forthcoming reports</a:t>
            </a:r>
          </a:p>
        </p:txBody>
      </p:sp>
      <p:pic>
        <p:nvPicPr>
          <p:cNvPr id="4" name="Picture 3" descr="P104074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28750"/>
            <a:ext cx="4343400" cy="325755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76200" y="1504950"/>
            <a:ext cx="70866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</a:pPr>
            <a:r>
              <a:rPr lang="en-US" sz="1800" b="1" dirty="0" smtClean="0"/>
              <a:t>On Cultivation: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Seeds are everything – many people had strong personal beliefs about seeds (</a:t>
            </a:r>
            <a:r>
              <a:rPr lang="en-US" dirty="0" err="1" smtClean="0"/>
              <a:t>Chikach</a:t>
            </a:r>
            <a:r>
              <a:rPr lang="en-US" dirty="0" smtClean="0"/>
              <a:t> – in house, </a:t>
            </a:r>
            <a:r>
              <a:rPr lang="en-US" dirty="0" err="1" smtClean="0"/>
              <a:t>Rabinal</a:t>
            </a:r>
            <a:r>
              <a:rPr lang="en-US" dirty="0" smtClean="0"/>
              <a:t> – heritage &amp; independence, Juan Carlos – US)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San Marcos has a great diversity of agronomic conditions, requiring adaptations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Diversification is key – amaranth can be a core building block of a diversified farm</a:t>
            </a:r>
          </a:p>
          <a:p>
            <a:pPr marL="342900" indent="-342900"/>
            <a:endParaRPr lang="en-US" sz="1600" b="1" dirty="0" smtClean="0"/>
          </a:p>
          <a:p>
            <a:pPr marL="342900" indent="-342900"/>
            <a:r>
              <a:rPr lang="en-US" sz="1600" b="1" dirty="0" smtClean="0"/>
              <a:t>On Farmer Interest:</a:t>
            </a:r>
          </a:p>
          <a:p>
            <a:pPr marL="342900" indent="-342900"/>
            <a:endParaRPr lang="en-US" sz="800" b="1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Farmers are interested in becoming self-sufficient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Farmers are willing take a risk but they need to see the potential rewards 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       (know how to reach markets, understand health benefits)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3.    Associations &amp; others have had success introducing &amp; training on amaranth</a:t>
            </a:r>
          </a:p>
          <a:p>
            <a:pPr marL="342900" indent="-342900">
              <a:spcAft>
                <a:spcPts val="600"/>
              </a:spcAft>
            </a:pPr>
            <a:r>
              <a:rPr lang="en-US" i="1" dirty="0" smtClean="0"/>
              <a:t>	**A key need is for someone to aggregate small scale producer &amp; find buyers</a:t>
            </a:r>
          </a:p>
          <a:p>
            <a:pPr marL="342900" indent="-342900">
              <a:spcAft>
                <a:spcPts val="600"/>
              </a:spcAft>
            </a:pPr>
            <a:endParaRPr lang="en-US" i="1" dirty="0" smtClean="0"/>
          </a:p>
          <a:p>
            <a:pPr marL="342900" lvl="2" indent="-342900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010400" y="1428750"/>
            <a:ext cx="2057400" cy="26670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200" y="24901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Take-</a:t>
            </a:r>
            <a:r>
              <a:rPr lang="en-US" sz="3600" dirty="0" err="1" smtClean="0">
                <a:solidFill>
                  <a:schemeClr val="bg1"/>
                </a:solidFill>
              </a:rPr>
              <a:t>Aways</a:t>
            </a:r>
            <a:r>
              <a:rPr lang="en-US" sz="3600" dirty="0" smtClean="0">
                <a:solidFill>
                  <a:schemeClr val="bg1"/>
                </a:solidFill>
              </a:rPr>
              <a:t>: Small-Scale Farmers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9" name="Picture 18" descr="Screen shot 2014-03-12 at 6.33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1504950"/>
            <a:ext cx="1905000" cy="25146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924800" y="45529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24800" y="5010150"/>
            <a:ext cx="3810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7687469" y="477123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8068469" y="4790281"/>
            <a:ext cx="47625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6200" y="1305401"/>
            <a:ext cx="655320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What is the organizational history of each association?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How are organizations structured?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What are some of the challenges and benefits of an association?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How do associations connect to markets?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400800" y="1352550"/>
            <a:ext cx="2667000" cy="22098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" b="1" dirty="0">
              <a:solidFill>
                <a:schemeClr val="tx2">
                  <a:lumMod val="25000"/>
                </a:schemeClr>
              </a:solidFill>
              <a:ea typeface="Arial"/>
              <a:cs typeface="Arial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152400" y="3257550"/>
            <a:ext cx="5562600" cy="18288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152400" y="3254251"/>
            <a:ext cx="38862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28575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Associations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3380922"/>
            <a:ext cx="1332118" cy="1585856"/>
          </a:xfrm>
          <a:prstGeom prst="rect">
            <a:avLst/>
          </a:prstGeom>
        </p:spPr>
      </p:pic>
      <p:pic>
        <p:nvPicPr>
          <p:cNvPr id="26" name="Picture 25" descr="Screen shot 2014-03-13 at 8.31.03 AM.png"/>
          <p:cNvPicPr>
            <a:picLocks noChangeAspect="1"/>
          </p:cNvPicPr>
          <p:nvPr/>
        </p:nvPicPr>
        <p:blipFill>
          <a:blip r:embed="rId3"/>
          <a:srcRect l="11576" r="4630"/>
          <a:stretch>
            <a:fillRect/>
          </a:stretch>
        </p:blipFill>
        <p:spPr>
          <a:xfrm>
            <a:off x="304800" y="3410474"/>
            <a:ext cx="1524000" cy="1520508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0" y="3983842"/>
            <a:ext cx="2133600" cy="617946"/>
          </a:xfrm>
          <a:prstGeom prst="rect">
            <a:avLst/>
          </a:prstGeom>
        </p:spPr>
      </p:pic>
      <p:grpSp>
        <p:nvGrpSpPr>
          <p:cNvPr id="2" name="Group 18"/>
          <p:cNvGrpSpPr/>
          <p:nvPr/>
        </p:nvGrpSpPr>
        <p:grpSpPr>
          <a:xfrm>
            <a:off x="7543800" y="4476750"/>
            <a:ext cx="1554764" cy="609600"/>
            <a:chOff x="7543800" y="4476750"/>
            <a:chExt cx="1554764" cy="609600"/>
          </a:xfrm>
        </p:grpSpPr>
        <p:pic>
          <p:nvPicPr>
            <p:cNvPr id="22" name="Picture 21" descr="Screen shot 2014-03-12 at 9.58.30 AM.png"/>
            <p:cNvPicPr>
              <a:picLocks noChangeAspect="1"/>
            </p:cNvPicPr>
            <p:nvPr/>
          </p:nvPicPr>
          <p:blipFill>
            <a:blip r:embed="rId5"/>
            <a:srcRect t="3193" b="1596"/>
            <a:stretch>
              <a:fillRect/>
            </a:stretch>
          </p:blipFill>
          <p:spPr>
            <a:xfrm>
              <a:off x="7543800" y="4476750"/>
              <a:ext cx="1554764" cy="609600"/>
            </a:xfrm>
            <a:prstGeom prst="rect">
              <a:avLst/>
            </a:prstGeom>
            <a:ln w="22225"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23" name="Straight Connector 22"/>
            <p:cNvCxnSpPr/>
            <p:nvPr/>
          </p:nvCxnSpPr>
          <p:spPr>
            <a:xfrm rot="5400000">
              <a:off x="8069644" y="4790694"/>
              <a:ext cx="4754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305800" y="4552950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305800" y="5008562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8372856" y="4790694"/>
              <a:ext cx="4754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P104085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1504950"/>
            <a:ext cx="2489200" cy="186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6200" y="3714750"/>
            <a:ext cx="6934200" cy="1371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Benefits &amp; Challenges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15" name="Straight Connector 14"/>
          <p:cNvCxnSpPr/>
          <p:nvPr/>
        </p:nvCxnSpPr>
        <p:spPr>
          <a:xfrm rot="5400000">
            <a:off x="8069644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05800" y="4552950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05800" y="5008562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372856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0" y="1123950"/>
            <a:ext cx="624840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r>
              <a:rPr lang="en-US" sz="1800" b="1" dirty="0" smtClean="0">
                <a:solidFill>
                  <a:schemeClr val="tx1"/>
                </a:solidFill>
              </a:rPr>
              <a:t>Benefits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40005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Provide trainings &amp; technical assistance, and facilitate </a:t>
            </a:r>
            <a:r>
              <a:rPr lang="en-US" sz="1600" dirty="0" err="1" smtClean="0">
                <a:solidFill>
                  <a:schemeClr val="tx1"/>
                </a:solidFill>
              </a:rPr>
              <a:t>intercambios</a:t>
            </a:r>
            <a:endParaRPr lang="en-US" sz="1600" dirty="0" smtClean="0">
              <a:solidFill>
                <a:schemeClr val="tx1"/>
              </a:solidFill>
            </a:endParaRPr>
          </a:p>
          <a:p>
            <a:pPr marL="400050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Connect small farmers to markets</a:t>
            </a:r>
          </a:p>
          <a:p>
            <a:pPr marL="114300"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r>
              <a:rPr lang="en-US" sz="1800" b="1" dirty="0" smtClean="0">
                <a:solidFill>
                  <a:schemeClr val="tx1"/>
                </a:solidFill>
              </a:rPr>
              <a:t>Challenges</a:t>
            </a:r>
          </a:p>
          <a:p>
            <a:pPr marL="400050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Finding capable leaders with sufficient agricultural and business knowledge</a:t>
            </a:r>
          </a:p>
          <a:p>
            <a:pPr marL="400050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r>
              <a:rPr lang="en-US" sz="1600" dirty="0" smtClean="0">
                <a:solidFill>
                  <a:schemeClr val="tx1"/>
                </a:solidFill>
              </a:rPr>
              <a:t>Long-term planning for sustainability</a:t>
            </a:r>
          </a:p>
          <a:p>
            <a:pPr marL="400050" lvl="0" indent="-28575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•"/>
              <a:defRPr/>
            </a:pPr>
            <a:endParaRPr lang="en-US" dirty="0">
              <a:solidFill>
                <a:schemeClr val="tx2">
                  <a:lumMod val="25000"/>
                </a:schemeClr>
              </a:solidFill>
            </a:endParaRPr>
          </a:p>
          <a:p>
            <a:pPr marL="114300"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-US" dirty="0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00800" y="133350"/>
            <a:ext cx="2667000" cy="35052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" b="1" dirty="0">
              <a:solidFill>
                <a:schemeClr val="tx2">
                  <a:lumMod val="25000"/>
                </a:schemeClr>
              </a:solidFill>
              <a:ea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52400" y="3790950"/>
            <a:ext cx="73914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304800"/>
            <a:r>
              <a:rPr lang="en-US" b="1" u="sng" dirty="0" smtClean="0">
                <a:solidFill>
                  <a:srgbClr val="0A3363"/>
                </a:solidFill>
                <a:latin typeface="+mn-lt"/>
                <a:ea typeface="Trebuchet MS"/>
                <a:cs typeface="Trebuchet MS"/>
                <a:sym typeface="Trebuchet MS"/>
              </a:rPr>
              <a:t>Case Studies</a:t>
            </a:r>
            <a:endParaRPr lang="en" sz="1200" dirty="0" smtClean="0">
              <a:solidFill>
                <a:srgbClr val="0A3363"/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    - </a:t>
            </a:r>
            <a:r>
              <a:rPr lang="en" sz="1200" b="1" i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Puente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, in Mexico,</a:t>
            </a:r>
            <a:r>
              <a:rPr lang="en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uses the methodology of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“</a:t>
            </a:r>
            <a:r>
              <a:rPr lang="en" sz="1200" b="1" i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intercambios</a:t>
            </a:r>
            <a:r>
              <a:rPr lang="en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”</a:t>
            </a:r>
            <a:endParaRPr lang="en-US" sz="1200" dirty="0" smtClean="0">
              <a:solidFill>
                <a:schemeClr val="bg2">
                  <a:lumMod val="75000"/>
                </a:schemeClr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    -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Intervida</a:t>
            </a:r>
            <a:r>
              <a:rPr lang="en-US" sz="1200" b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was successful with Amaranth but focused on sales only and lacked long term planning</a:t>
            </a: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    -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Qachuu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Aloom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has seed banks &amp; test garden, offers training and holds cooking contests</a:t>
            </a:r>
            <a:r>
              <a:rPr lang="en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</a:t>
            </a:r>
            <a:endParaRPr lang="en-US" sz="1200" dirty="0" smtClean="0">
              <a:solidFill>
                <a:schemeClr val="bg2">
                  <a:lumMod val="75000"/>
                </a:schemeClr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    -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Kulbaalib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Xechulub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had community promoters to primarily encourage home consumption</a:t>
            </a: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    - </a:t>
            </a:r>
            <a:r>
              <a:rPr lang="en-US" sz="1200" b="1" i="1" dirty="0" err="1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Chikach</a:t>
            </a:r>
            <a:r>
              <a:rPr lang="en-US" sz="1200" b="1" i="1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 </a:t>
            </a: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ea typeface="Trebuchet MS"/>
                <a:cs typeface="Trebuchet MS"/>
                <a:sym typeface="Trebuchet MS"/>
              </a:rPr>
              <a:t>promotes amaranth production through vertical integration</a:t>
            </a:r>
          </a:p>
          <a:p>
            <a:pPr marL="457200" lvl="2" indent="-304800">
              <a:buClr>
                <a:schemeClr val="dk1"/>
              </a:buClr>
              <a:buSzPct val="100000"/>
            </a:pPr>
            <a:endParaRPr lang="en-US" sz="1200" dirty="0" smtClean="0">
              <a:solidFill>
                <a:schemeClr val="bg2">
                  <a:lumMod val="75000"/>
                </a:schemeClr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endParaRPr lang="en-US" sz="1200" dirty="0" smtClean="0">
              <a:solidFill>
                <a:schemeClr val="bg2">
                  <a:lumMod val="75000"/>
                </a:schemeClr>
              </a:solidFill>
              <a:latin typeface="+mn-lt"/>
              <a:ea typeface="Trebuchet MS"/>
              <a:cs typeface="Trebuchet MS"/>
              <a:sym typeface="Trebuchet MS"/>
            </a:endParaRPr>
          </a:p>
          <a:p>
            <a:pPr marL="457200" lvl="2" indent="-304800">
              <a:buClr>
                <a:schemeClr val="dk1"/>
              </a:buClr>
              <a:buSzPct val="100000"/>
            </a:pPr>
            <a:r>
              <a:rPr lang="en-US" sz="1200" dirty="0" smtClean="0">
                <a:solidFill>
                  <a:schemeClr val="bg2">
                    <a:lumMod val="75000"/>
                  </a:schemeClr>
                </a:solidFill>
                <a:latin typeface="+mn-lt"/>
                <a:ea typeface="Trebuchet MS"/>
                <a:cs typeface="Trebuchet MS"/>
                <a:sym typeface="Trebuchet MS"/>
              </a:rPr>
              <a:t>   </a:t>
            </a:r>
            <a:endParaRPr lang="en-US" dirty="0"/>
          </a:p>
        </p:txBody>
      </p:sp>
      <p:pic>
        <p:nvPicPr>
          <p:cNvPr id="14" name="Picture 13" descr="IMG_1418.jpg"/>
          <p:cNvPicPr>
            <a:picLocks noChangeAspect="1"/>
          </p:cNvPicPr>
          <p:nvPr/>
        </p:nvPicPr>
        <p:blipFill>
          <a:blip r:embed="rId3"/>
          <a:srcRect l="3529" t="3529" r="6765" b="6397"/>
          <a:stretch>
            <a:fillRect/>
          </a:stretch>
        </p:blipFill>
        <p:spPr>
          <a:xfrm>
            <a:off x="6524937" y="285750"/>
            <a:ext cx="2390463" cy="32004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Associations: Best Practices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15" name="Straight Connector 14"/>
          <p:cNvCxnSpPr/>
          <p:nvPr/>
        </p:nvCxnSpPr>
        <p:spPr>
          <a:xfrm rot="5400000">
            <a:off x="8069644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05800" y="4552950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05800" y="5008562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372856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0" y="1200150"/>
            <a:ext cx="6248400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Create </a:t>
            </a:r>
            <a:r>
              <a:rPr lang="en-US" sz="1600" b="1" dirty="0">
                <a:ea typeface="Trebuchet MS"/>
                <a:cs typeface="Trebuchet MS"/>
                <a:sym typeface="Trebuchet MS"/>
              </a:rPr>
              <a:t>c</a:t>
            </a:r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ommon goal</a:t>
            </a:r>
          </a:p>
          <a:p>
            <a:pPr marL="457200" lvl="2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Understand what resonates with the community</a:t>
            </a:r>
          </a:p>
          <a:p>
            <a:pPr marL="457200" lvl="1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Identify motivated and innovative leaders to bring together farmers</a:t>
            </a:r>
          </a:p>
          <a:p>
            <a:pPr marL="457200" lvl="1" indent="-3048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0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Focus on home </a:t>
            </a:r>
            <a:r>
              <a:rPr lang="en-US" sz="1600" b="1" dirty="0">
                <a:ea typeface="Trebuchet MS"/>
                <a:cs typeface="Trebuchet MS"/>
                <a:sym typeface="Trebuchet MS"/>
              </a:rPr>
              <a:t>c</a:t>
            </a:r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onsumption - #1 priority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Require a percentage to be consumed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Food preparation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Health/Nutrition education</a:t>
            </a:r>
          </a:p>
          <a:p>
            <a:pPr marL="457200" lvl="8" indent="-3048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8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Train Farmers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Agricultural practices</a:t>
            </a:r>
          </a:p>
          <a:p>
            <a:pPr marL="457200" lvl="8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Seed selection</a:t>
            </a:r>
          </a:p>
          <a:p>
            <a:pPr marL="457200" lvl="8" indent="-304800">
              <a:buFont typeface="Trebuchet MS"/>
              <a:buChar char="●"/>
            </a:pPr>
            <a:endParaRPr lang="en-US" dirty="0" smtClean="0">
              <a:ea typeface="Trebuchet MS"/>
              <a:cs typeface="Trebuchet MS"/>
              <a:sym typeface="Trebuchet MS"/>
            </a:endParaRPr>
          </a:p>
          <a:p>
            <a:pPr marL="457200" lvl="0" indent="-304800">
              <a:buFont typeface="Trebuchet MS"/>
              <a:buChar char="●"/>
            </a:pPr>
            <a:endParaRPr lang="en-US" dirty="0" smtClean="0"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72200" y="285750"/>
            <a:ext cx="2819400" cy="4038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" b="1" dirty="0">
              <a:solidFill>
                <a:schemeClr val="tx2">
                  <a:lumMod val="25000"/>
                </a:schemeClr>
              </a:solidFill>
              <a:ea typeface="Arial"/>
              <a:cs typeface="Arial"/>
            </a:endParaRPr>
          </a:p>
        </p:txBody>
      </p:sp>
      <p:pic>
        <p:nvPicPr>
          <p:cNvPr id="11" name="Picture 10" descr="_MG_0095.JPG"/>
          <p:cNvPicPr>
            <a:picLocks noChangeAspect="1"/>
          </p:cNvPicPr>
          <p:nvPr/>
        </p:nvPicPr>
        <p:blipFill>
          <a:blip r:embed="rId3"/>
          <a:srcRect l="7639" t="2042" r="833" b="3125"/>
          <a:stretch>
            <a:fillRect/>
          </a:stretch>
        </p:blipFill>
        <p:spPr>
          <a:xfrm rot="5400000">
            <a:off x="5652544" y="957807"/>
            <a:ext cx="3853422" cy="2661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An Alternative to Associations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8069644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05800" y="4552950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05800" y="5008562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372856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-76200" y="1123950"/>
            <a:ext cx="47244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Entrepreneurs or Private Business</a:t>
            </a:r>
          </a:p>
          <a:p>
            <a:pPr marL="457200" lvl="1" indent="-304800">
              <a:buFont typeface="Trebuchet MS"/>
              <a:buChar char="●"/>
            </a:pPr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1" indent="-304800"/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Many believe investing in entrepreneurs</a:t>
            </a:r>
          </a:p>
          <a:p>
            <a:pPr marL="457200" lvl="1" indent="-304800"/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leverages powerful economic incentives that</a:t>
            </a:r>
          </a:p>
          <a:p>
            <a:pPr marL="457200" lvl="1" indent="-304800"/>
            <a:r>
              <a:rPr lang="en-US" sz="1600" i="1" dirty="0" smtClean="0">
                <a:ea typeface="Trebuchet MS"/>
                <a:cs typeface="Trebuchet MS"/>
                <a:sym typeface="Trebuchet MS"/>
              </a:rPr>
              <a:t>accelerates the go-to-market process.</a:t>
            </a:r>
          </a:p>
          <a:p>
            <a:pPr marL="457200" lvl="1" indent="-3048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1" indent="-304800"/>
            <a:r>
              <a:rPr lang="en-US" sz="1600" b="1" dirty="0" smtClean="0">
                <a:ea typeface="Trebuchet MS"/>
                <a:cs typeface="Trebuchet MS"/>
                <a:sym typeface="Trebuchet MS"/>
              </a:rPr>
              <a:t>CRS could harness this motivation through</a:t>
            </a:r>
          </a:p>
          <a:p>
            <a:pPr marL="495300" lvl="1" indent="-342900">
              <a:buFont typeface="+mj-lt"/>
              <a:buAutoNum type="arabicPeriod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Scholarships for entrepreneurs</a:t>
            </a:r>
          </a:p>
          <a:p>
            <a:pPr marL="495300" lvl="1" indent="-342900">
              <a:buFont typeface="+mj-lt"/>
              <a:buAutoNum type="arabicPeriod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Entrepreneurial development programs</a:t>
            </a:r>
          </a:p>
          <a:p>
            <a:pPr marL="495300" lvl="1" indent="-342900">
              <a:buFont typeface="+mj-lt"/>
              <a:buAutoNum type="arabicPeriod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Direct debt &amp; equity investment</a:t>
            </a:r>
          </a:p>
          <a:p>
            <a:pPr marL="495300" lvl="1" indent="-3429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95300" lvl="1" indent="-342900"/>
            <a:r>
              <a:rPr lang="en-US" sz="1600" dirty="0" smtClean="0">
                <a:ea typeface="Trebuchet MS"/>
                <a:cs typeface="Trebuchet MS"/>
                <a:sym typeface="Trebuchet MS"/>
              </a:rPr>
              <a:t>A program would need to ensure entrepreneurs</a:t>
            </a:r>
          </a:p>
          <a:p>
            <a:pPr marL="457200" lvl="1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Consider farmers’ interest at forefront</a:t>
            </a:r>
          </a:p>
          <a:p>
            <a:pPr marL="457200" lvl="1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Promote consumption &amp; do training</a:t>
            </a:r>
          </a:p>
          <a:p>
            <a:pPr marL="457200" lvl="1" indent="-304800">
              <a:buFont typeface="Trebuchet MS"/>
              <a:buChar char="●"/>
            </a:pPr>
            <a:r>
              <a:rPr lang="en-US" sz="1600" dirty="0" smtClean="0">
                <a:ea typeface="Trebuchet MS"/>
                <a:cs typeface="Trebuchet MS"/>
                <a:sym typeface="Trebuchet MS"/>
              </a:rPr>
              <a:t>Connect farmers to market at fair prices</a:t>
            </a:r>
          </a:p>
          <a:p>
            <a:pPr marL="457200" lvl="1" indent="-304800">
              <a:buFont typeface="Trebuchet MS"/>
              <a:buChar char="●"/>
            </a:pPr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1" indent="-304800"/>
            <a:endParaRPr lang="en-US" sz="1600" dirty="0" smtClean="0">
              <a:ea typeface="Trebuchet MS"/>
              <a:cs typeface="Trebuchet MS"/>
              <a:sym typeface="Trebuchet MS"/>
            </a:endParaRPr>
          </a:p>
          <a:p>
            <a:pPr marL="457200" lvl="8" indent="-304800">
              <a:buFont typeface="Trebuchet MS"/>
              <a:buChar char="●"/>
            </a:pPr>
            <a:endParaRPr lang="en-US" dirty="0" smtClean="0">
              <a:ea typeface="Trebuchet MS"/>
              <a:cs typeface="Trebuchet MS"/>
              <a:sym typeface="Trebuchet MS"/>
            </a:endParaRPr>
          </a:p>
          <a:p>
            <a:pPr marL="457200" lvl="0" indent="-304800">
              <a:buFont typeface="Trebuchet MS"/>
              <a:buChar char="●"/>
            </a:pPr>
            <a:endParaRPr lang="en-US" dirty="0" smtClean="0"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Rectangle 9"/>
          <p:cNvSpPr/>
          <p:nvPr/>
        </p:nvSpPr>
        <p:spPr>
          <a:xfrm rot="5400000">
            <a:off x="5486400" y="666750"/>
            <a:ext cx="2819400" cy="44958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spcBef>
                <a:spcPts val="600"/>
              </a:spcBef>
              <a:buClr>
                <a:schemeClr val="dk1"/>
              </a:buClr>
              <a:buSzPct val="100000"/>
              <a:defRPr/>
            </a:pPr>
            <a:endParaRPr lang="en" b="1" dirty="0">
              <a:solidFill>
                <a:schemeClr val="tx2">
                  <a:lumMod val="25000"/>
                </a:schemeClr>
              </a:solidFill>
              <a:ea typeface="Arial"/>
              <a:cs typeface="Arial"/>
            </a:endParaRPr>
          </a:p>
        </p:txBody>
      </p:sp>
      <p:pic>
        <p:nvPicPr>
          <p:cNvPr id="12" name="Picture 11" descr="DSC03478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657350"/>
            <a:ext cx="4325903" cy="2438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Economics of Associations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15" name="Straight Connector 14"/>
          <p:cNvCxnSpPr/>
          <p:nvPr/>
        </p:nvCxnSpPr>
        <p:spPr>
          <a:xfrm rot="5400000">
            <a:off x="8069644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305800" y="4572000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05800" y="4992624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372856" y="4790694"/>
            <a:ext cx="4754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62000" y="3333750"/>
            <a:ext cx="23622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57600" y="3333750"/>
            <a:ext cx="2209800" cy="1600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62000" y="3333750"/>
            <a:ext cx="2514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Association Purchase Price</a:t>
            </a:r>
          </a:p>
          <a:p>
            <a:endParaRPr lang="en-US" u="sng" dirty="0" smtClean="0"/>
          </a:p>
          <a:p>
            <a:r>
              <a:rPr lang="en-US" dirty="0" smtClean="0"/>
              <a:t>800Q - 1200Q per </a:t>
            </a:r>
            <a:r>
              <a:rPr lang="en-US" dirty="0" err="1" smtClean="0"/>
              <a:t>qq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0" y="135255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200" dirty="0" smtClean="0"/>
              <a:t>Primary costs are procurement, member training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More research is needed on staffing &amp; overhead expenses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Despite commercialization, all associations we visited were subsidized</a:t>
            </a:r>
          </a:p>
          <a:p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3657600" y="3333750"/>
            <a:ext cx="236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Association Sale Price</a:t>
            </a:r>
          </a:p>
          <a:p>
            <a:endParaRPr lang="en-US" u="sng" dirty="0" smtClean="0"/>
          </a:p>
          <a:p>
            <a:r>
              <a:rPr lang="en-US" dirty="0" smtClean="0"/>
              <a:t>3000Q per </a:t>
            </a:r>
            <a:r>
              <a:rPr lang="en-US" dirty="0" err="1" smtClean="0"/>
              <a:t>qq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43800" y="4476750"/>
            <a:ext cx="1554764" cy="609600"/>
            <a:chOff x="7543800" y="4476750"/>
            <a:chExt cx="1554764" cy="609600"/>
          </a:xfrm>
        </p:grpSpPr>
        <p:pic>
          <p:nvPicPr>
            <p:cNvPr id="33" name="Picture 32" descr="Screen shot 2014-03-12 at 9.58.30 AM.png"/>
            <p:cNvPicPr>
              <a:picLocks noChangeAspect="1"/>
            </p:cNvPicPr>
            <p:nvPr/>
          </p:nvPicPr>
          <p:blipFill>
            <a:blip r:embed="rId2"/>
            <a:srcRect t="3193" b="1596"/>
            <a:stretch>
              <a:fillRect/>
            </a:stretch>
          </p:blipFill>
          <p:spPr>
            <a:xfrm>
              <a:off x="7543800" y="4476750"/>
              <a:ext cx="1554764" cy="609600"/>
            </a:xfrm>
            <a:prstGeom prst="rect">
              <a:avLst/>
            </a:prstGeom>
            <a:ln w="22225"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15" name="Straight Connector 14"/>
            <p:cNvCxnSpPr/>
            <p:nvPr/>
          </p:nvCxnSpPr>
          <p:spPr>
            <a:xfrm rot="5400000">
              <a:off x="8069644" y="4790694"/>
              <a:ext cx="4754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8305800" y="4552950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8305800" y="5008562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372856" y="4790694"/>
              <a:ext cx="4754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0" y="20955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Take-</a:t>
            </a:r>
            <a:r>
              <a:rPr lang="en-US" sz="3600" dirty="0" err="1" smtClean="0">
                <a:solidFill>
                  <a:schemeClr val="bg1"/>
                </a:solidFill>
              </a:rPr>
              <a:t>Aways</a:t>
            </a:r>
            <a:r>
              <a:rPr lang="en-US" sz="3600" dirty="0" smtClean="0">
                <a:solidFill>
                  <a:schemeClr val="bg1"/>
                </a:solidFill>
              </a:rPr>
              <a:t>: </a:t>
            </a:r>
            <a:r>
              <a:rPr lang="en-US" sz="3600" dirty="0">
                <a:solidFill>
                  <a:schemeClr val="bg1"/>
                </a:solidFill>
              </a:rPr>
              <a:t>Associations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200" y="1200150"/>
            <a:ext cx="6172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endParaRPr lang="en-US" sz="800" b="1" dirty="0" smtClean="0"/>
          </a:p>
          <a:p>
            <a:pPr marL="342900" lvl="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The formation of a sustainable association is a long term </a:t>
            </a:r>
            <a:r>
              <a:rPr lang="en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process</a:t>
            </a: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, which needs a clear </a:t>
            </a:r>
            <a:r>
              <a:rPr lang="en-US" dirty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path </a:t>
            </a: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to </a:t>
            </a:r>
            <a:r>
              <a:rPr lang="en-US" dirty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economic </a:t>
            </a: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independence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Strong, well-trained leaders make all the difference </a:t>
            </a:r>
            <a:endParaRPr lang="en-US" dirty="0" smtClean="0">
              <a:solidFill>
                <a:srgbClr val="222222"/>
              </a:solidFill>
              <a:ea typeface="Trebuchet MS"/>
              <a:cs typeface="Trebuchet MS"/>
              <a:sym typeface="Trebuchet MS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Emphasis on commercialization; must be balanced with consumption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>
                <a:solidFill>
                  <a:srgbClr val="222222"/>
                </a:solidFill>
                <a:ea typeface="Trebuchet MS"/>
                <a:cs typeface="Trebuchet MS"/>
                <a:sym typeface="Trebuchet MS"/>
              </a:rPr>
              <a:t>The community needs to have ownership of the association</a:t>
            </a:r>
            <a:endParaRPr lang="en-US" dirty="0">
              <a:solidFill>
                <a:srgbClr val="222222"/>
              </a:solidFill>
              <a:ea typeface="Trebuchet MS"/>
              <a:cs typeface="Trebuchet MS"/>
              <a:sym typeface="Trebuchet MS"/>
            </a:endParaRP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They can </a:t>
            </a:r>
            <a:r>
              <a:rPr lang="en" dirty="0" smtClean="0"/>
              <a:t>capture more of the value chain with post-processing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248400" y="1276350"/>
            <a:ext cx="2667000" cy="28194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66800" y="3105150"/>
            <a:ext cx="3581400" cy="19621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SCN206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775" y="1352550"/>
            <a:ext cx="1952625" cy="2603500"/>
          </a:xfrm>
          <a:prstGeom prst="rect">
            <a:avLst/>
          </a:prstGeom>
        </p:spPr>
      </p:pic>
      <p:pic>
        <p:nvPicPr>
          <p:cNvPr id="21" name="Picture 20" descr="IMG_1484.jpg"/>
          <p:cNvPicPr>
            <a:picLocks noChangeAspect="1"/>
          </p:cNvPicPr>
          <p:nvPr/>
        </p:nvPicPr>
        <p:blipFill>
          <a:blip r:embed="rId4"/>
          <a:srcRect t="1471" b="25294"/>
          <a:stretch>
            <a:fillRect/>
          </a:stretch>
        </p:blipFill>
        <p:spPr>
          <a:xfrm>
            <a:off x="1295400" y="3217926"/>
            <a:ext cx="3124200" cy="17160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6200" y="1261467"/>
            <a:ext cx="61722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1600" dirty="0" smtClean="0"/>
              <a:t>How much amaranth do they buy and sell?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How much demand is there for amaranth and how is it changing?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Where do bulk buyers obtain their supply?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Are bulk buyers interested in new sources?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858000" y="1200150"/>
            <a:ext cx="2133600" cy="31242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228600" y="3181350"/>
            <a:ext cx="5562600" cy="18097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228600" y="3178051"/>
            <a:ext cx="35814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Bulk Buyers Interviewed</a:t>
            </a:r>
            <a:endParaRPr kumimoji="0" lang="en" sz="1600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Artesano</a:t>
            </a:r>
            <a:endParaRPr lang="en-US" dirty="0" smtClean="0">
              <a:solidFill>
                <a:schemeClr val="tx2">
                  <a:lumMod val="25000"/>
                </a:schemeClr>
              </a:solidFill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Lula’s Oven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lang="en-US" dirty="0" smtClean="0">
                <a:solidFill>
                  <a:schemeClr val="tx2">
                    <a:lumMod val="25000"/>
                  </a:schemeClr>
                </a:solidFill>
              </a:rPr>
              <a:t>C</a:t>
            </a:r>
            <a:r>
              <a:rPr kumimoji="0" lang="en-US" b="0" i="0" u="none" strike="noStrike" kern="0" cap="none" spc="0" normalizeH="0" noProof="0" dirty="0" err="1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hikach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Retailers including Super </a:t>
            </a:r>
            <a:r>
              <a:rPr lang="en-US" dirty="0" smtClean="0">
                <a:solidFill>
                  <a:schemeClr val="tx2">
                    <a:lumMod val="25000"/>
                  </a:schemeClr>
                </a:solidFill>
              </a:rPr>
              <a:t>V</a:t>
            </a:r>
            <a:r>
              <a:rPr kumimoji="0" lang="en-US" b="0" i="0" u="none" strike="noStrike" kern="0" cap="none" spc="0" normalizeH="0" noProof="0" dirty="0" err="1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erdura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</a:t>
            </a:r>
            <a:r>
              <a:rPr kumimoji="0" lang="en-US" b="0" i="0" u="none" strike="noStrike" kern="0" cap="none" spc="0" normalizeH="0" noProof="0" dirty="0" err="1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Organica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, Superb, others</a:t>
            </a:r>
            <a:endParaRPr kumimoji="0" lang="en" b="0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1524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endParaRPr kumimoji="0" lang="en" sz="18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40" y="1352550"/>
            <a:ext cx="1843810" cy="28883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3257550"/>
            <a:ext cx="1066800" cy="16008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Bulk Buyers: Guatemala &amp; Export</a:t>
            </a:r>
            <a:endParaRPr lang="en-US" sz="3600" dirty="0">
              <a:solidFill>
                <a:schemeClr val="bg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543800" y="4476750"/>
            <a:ext cx="1554764" cy="609600"/>
            <a:chOff x="7543800" y="4476750"/>
            <a:chExt cx="1554764" cy="609600"/>
          </a:xfrm>
        </p:grpSpPr>
        <p:pic>
          <p:nvPicPr>
            <p:cNvPr id="18" name="Picture 17" descr="Screen shot 2014-03-12 at 9.58.30 AM.png"/>
            <p:cNvPicPr>
              <a:picLocks noChangeAspect="1"/>
            </p:cNvPicPr>
            <p:nvPr/>
          </p:nvPicPr>
          <p:blipFill>
            <a:blip r:embed="rId4"/>
            <a:srcRect t="3193" b="1596"/>
            <a:stretch>
              <a:fillRect/>
            </a:stretch>
          </p:blipFill>
          <p:spPr>
            <a:xfrm>
              <a:off x="7543800" y="4476750"/>
              <a:ext cx="1554764" cy="609600"/>
            </a:xfrm>
            <a:prstGeom prst="rect">
              <a:avLst/>
            </a:prstGeom>
            <a:ln w="22225">
              <a:solidFill>
                <a:schemeClr val="bg2">
                  <a:lumMod val="75000"/>
                </a:schemeClr>
              </a:solidFill>
            </a:ln>
          </p:spPr>
        </p:pic>
        <p:cxnSp>
          <p:nvCxnSpPr>
            <p:cNvPr id="19" name="Straight Connector 18"/>
            <p:cNvCxnSpPr/>
            <p:nvPr/>
          </p:nvCxnSpPr>
          <p:spPr>
            <a:xfrm rot="5400000">
              <a:off x="8705088" y="4780756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8610600" y="4629150"/>
              <a:ext cx="2468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8610600" y="4933950"/>
              <a:ext cx="246888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8457406" y="4780756"/>
              <a:ext cx="3048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Bulk Buyers: Guatemala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0600" y="46291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10600" y="49339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457406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hape 162"/>
          <p:cNvSpPr txBox="1">
            <a:spLocks/>
          </p:cNvSpPr>
          <p:nvPr/>
        </p:nvSpPr>
        <p:spPr>
          <a:xfrm>
            <a:off x="0" y="1200150"/>
            <a:ext cx="90678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93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93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66666"/>
              <a:tabLst/>
              <a:defRPr/>
            </a:pPr>
            <a:endParaRPr kumimoji="0" lang="en" sz="2400" b="0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276350"/>
            <a:ext cx="6172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" sz="1800" dirty="0" smtClean="0"/>
          </a:p>
          <a:p>
            <a:pPr>
              <a:buFont typeface="Arial"/>
              <a:buChar char="•"/>
            </a:pPr>
            <a:r>
              <a:rPr lang="en" sz="1800" dirty="0" smtClean="0"/>
              <a:t> </a:t>
            </a:r>
            <a:r>
              <a:rPr lang="en" sz="1800" b="1" i="1" dirty="0" smtClean="0"/>
              <a:t>Amaranto, not amaretto</a:t>
            </a:r>
            <a:r>
              <a:rPr lang="en" sz="1800" dirty="0" smtClean="0"/>
              <a:t>: </a:t>
            </a:r>
            <a:r>
              <a:rPr lang="en-US" sz="1800" dirty="0" smtClean="0"/>
              <a:t>W</a:t>
            </a:r>
            <a:r>
              <a:rPr lang="en" sz="1800" dirty="0" smtClean="0"/>
              <a:t>hen asked if they carried 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  </a:t>
            </a:r>
            <a:r>
              <a:rPr lang="en" sz="1800" dirty="0" smtClean="0"/>
              <a:t>amaranth, </a:t>
            </a:r>
            <a:r>
              <a:rPr lang="en-US" sz="1800" dirty="0" smtClean="0"/>
              <a:t>larger supermarkets</a:t>
            </a:r>
            <a:r>
              <a:rPr lang="en" sz="1800" dirty="0" smtClean="0"/>
              <a:t> had no idea what </a:t>
            </a:r>
            <a:r>
              <a:rPr lang="en-US" sz="1800" dirty="0" smtClean="0"/>
              <a:t>it was</a:t>
            </a:r>
            <a:br>
              <a:rPr lang="en-US" sz="1800" dirty="0" smtClean="0"/>
            </a:br>
            <a:r>
              <a:rPr lang="en-US" sz="1800" dirty="0" smtClean="0"/>
              <a:t>        -</a:t>
            </a:r>
            <a:r>
              <a:rPr lang="en" sz="1800" i="1" dirty="0" smtClean="0"/>
              <a:t>Exclusively health food stores carry it</a:t>
            </a:r>
            <a:endParaRPr lang="en-US" sz="1800" dirty="0" smtClean="0"/>
          </a:p>
          <a:p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Health food stores reported increasing demand and were </a:t>
            </a:r>
            <a:br>
              <a:rPr lang="en-US" sz="1800" dirty="0" smtClean="0"/>
            </a:br>
            <a:r>
              <a:rPr lang="en-US" sz="1800" dirty="0" smtClean="0"/>
              <a:t>  optimistic about future growth</a:t>
            </a:r>
          </a:p>
          <a:p>
            <a:pPr>
              <a:buFont typeface="Arial"/>
              <a:buChar char="•"/>
            </a:pPr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Some stores are selling bulk, while others are aiming to </a:t>
            </a:r>
            <a:br>
              <a:rPr lang="en-US" sz="1800" dirty="0" smtClean="0"/>
            </a:br>
            <a:r>
              <a:rPr lang="en-US" sz="1800" dirty="0" smtClean="0"/>
              <a:t>  add value to amaranth by making ready-to-eat snacks </a:t>
            </a:r>
            <a:endParaRPr lang="en" sz="1800" dirty="0" smtClean="0"/>
          </a:p>
          <a:p>
            <a:pPr>
              <a:buFont typeface="Arial"/>
              <a:buChar char="•"/>
            </a:pPr>
            <a:endParaRPr lang="es-ES_tradnl" sz="1800" dirty="0"/>
          </a:p>
        </p:txBody>
      </p:sp>
      <p:sp>
        <p:nvSpPr>
          <p:cNvPr id="14" name="Rectangle 13"/>
          <p:cNvSpPr/>
          <p:nvPr/>
        </p:nvSpPr>
        <p:spPr>
          <a:xfrm>
            <a:off x="6553200" y="1200150"/>
            <a:ext cx="2438400" cy="30480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 descr="IMG_140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0" y="1361016"/>
            <a:ext cx="1993900" cy="26585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Bulk Buyers: Export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0600" y="46291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10600" y="49339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457406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1276350"/>
            <a:ext cx="6477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1800" dirty="0" smtClean="0"/>
              <a:t> Currently, there is no exportation of Guatemalan </a:t>
            </a:r>
          </a:p>
          <a:p>
            <a:r>
              <a:rPr lang="en-US" sz="1800" dirty="0" smtClean="0"/>
              <a:t>  amaranth</a:t>
            </a:r>
          </a:p>
          <a:p>
            <a:pPr>
              <a:buFont typeface="Arial"/>
              <a:buChar char="•"/>
            </a:pPr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</a:t>
            </a:r>
            <a:r>
              <a:rPr lang="en-US" sz="1800" dirty="0" err="1" smtClean="0"/>
              <a:t>AgExport</a:t>
            </a:r>
            <a:r>
              <a:rPr lang="en-US" sz="1800" dirty="0" smtClean="0"/>
              <a:t> has stated that groups have inquired about </a:t>
            </a:r>
            <a:br>
              <a:rPr lang="en-US" sz="1800" dirty="0" smtClean="0"/>
            </a:br>
            <a:r>
              <a:rPr lang="en-US" sz="1800" dirty="0" smtClean="0"/>
              <a:t>  sourcing Guatemalan amaranth, indicating unmet demand</a:t>
            </a:r>
          </a:p>
          <a:p>
            <a:pPr>
              <a:buFont typeface="Arial"/>
              <a:buChar char="•"/>
            </a:pPr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International prices are below Guatemala market averages </a:t>
            </a:r>
            <a:br>
              <a:rPr lang="en-US" sz="1800" dirty="0" smtClean="0"/>
            </a:br>
            <a:r>
              <a:rPr lang="en-US" sz="1800" dirty="0" smtClean="0"/>
              <a:t>  which makes us doubtful about the profitability of exportation</a:t>
            </a:r>
          </a:p>
          <a:p>
            <a:endParaRPr lang="en-US" sz="1800" dirty="0" smtClean="0"/>
          </a:p>
          <a:p>
            <a:pPr lvl="1">
              <a:buFont typeface="Arial"/>
              <a:buChar char="•"/>
            </a:pPr>
            <a:r>
              <a:rPr lang="en-US" sz="1800" dirty="0" smtClean="0"/>
              <a:t> Adequate supply would be a concern.</a:t>
            </a:r>
          </a:p>
          <a:p>
            <a:endParaRPr lang="en-US" sz="1800" dirty="0" smtClean="0"/>
          </a:p>
          <a:p>
            <a:pPr>
              <a:buFont typeface="Arial"/>
              <a:buChar char="•"/>
            </a:pPr>
            <a:r>
              <a:rPr lang="en-US" sz="1800" dirty="0" smtClean="0"/>
              <a:t> Some groups oppose exportation, in favor of focusing </a:t>
            </a:r>
          </a:p>
          <a:p>
            <a:r>
              <a:rPr lang="en-US" sz="1800" dirty="0" smtClean="0"/>
              <a:t>  on farmer’s consumption</a:t>
            </a:r>
            <a:endParaRPr lang="en-US" sz="1800" dirty="0"/>
          </a:p>
        </p:txBody>
      </p:sp>
      <p:pic>
        <p:nvPicPr>
          <p:cNvPr id="12" name="Picture 11" descr="Screen shot 2014-03-13 at 12.07.1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76" y="1200150"/>
            <a:ext cx="2754824" cy="1371600"/>
          </a:xfrm>
          <a:prstGeom prst="rect">
            <a:avLst/>
          </a:prstGeom>
        </p:spPr>
      </p:pic>
      <p:pic>
        <p:nvPicPr>
          <p:cNvPr id="16" name="Picture 15" descr="_MG_0028-we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056" y="2571750"/>
            <a:ext cx="2552744" cy="1701165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52400" y="1504950"/>
            <a:ext cx="4800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How might CRS &amp; their partners use amaranth to </a:t>
            </a:r>
            <a:r>
              <a:rPr lang="en-US" sz="2800" b="1" i="1" dirty="0" smtClean="0">
                <a:solidFill>
                  <a:schemeClr val="accent6">
                    <a:lumMod val="75000"/>
                  </a:schemeClr>
                </a:solidFill>
              </a:rPr>
              <a:t>improve early childhood nutrition </a:t>
            </a:r>
            <a:r>
              <a:rPr lang="en-US" sz="2800" b="1" dirty="0" smtClean="0"/>
              <a:t>and </a:t>
            </a:r>
            <a:r>
              <a:rPr lang="en-US" sz="2800" b="1" i="1" dirty="0" smtClean="0">
                <a:solidFill>
                  <a:srgbClr val="AC2D3B"/>
                </a:solidFill>
              </a:rPr>
              <a:t>livelihoods</a:t>
            </a:r>
            <a:r>
              <a:rPr lang="en-US" sz="2800" b="1" dirty="0" smtClean="0"/>
              <a:t> in Guatemalan subsistence farming families?</a:t>
            </a:r>
            <a:endParaRPr lang="en-US" sz="2800" b="1" dirty="0"/>
          </a:p>
        </p:txBody>
      </p:sp>
      <p:pic>
        <p:nvPicPr>
          <p:cNvPr id="9" name="Picture 8" descr="DSCN1967.jpg"/>
          <p:cNvPicPr>
            <a:picLocks noChangeAspect="1"/>
          </p:cNvPicPr>
          <p:nvPr/>
        </p:nvPicPr>
        <p:blipFill>
          <a:blip r:embed="rId2"/>
          <a:srcRect l="5208" t="5208" r="10417"/>
          <a:stretch>
            <a:fillRect/>
          </a:stretch>
        </p:blipFill>
        <p:spPr>
          <a:xfrm>
            <a:off x="6934200" y="1885950"/>
            <a:ext cx="2106464" cy="3155370"/>
          </a:xfrm>
          <a:prstGeom prst="rect">
            <a:avLst/>
          </a:prstGeom>
          <a:ln w="47625"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Picture 9" descr="DSCN2133.jpg"/>
          <p:cNvPicPr>
            <a:picLocks noChangeAspect="1"/>
          </p:cNvPicPr>
          <p:nvPr/>
        </p:nvPicPr>
        <p:blipFill>
          <a:blip r:embed="rId3"/>
          <a:srcRect l="3906" t="24306"/>
          <a:stretch>
            <a:fillRect/>
          </a:stretch>
        </p:blipFill>
        <p:spPr>
          <a:xfrm rot="5400000">
            <a:off x="4783464" y="1868814"/>
            <a:ext cx="2895601" cy="1710670"/>
          </a:xfrm>
          <a:prstGeom prst="rect">
            <a:avLst/>
          </a:prstGeom>
          <a:ln w="47625">
            <a:solidFill>
              <a:schemeClr val="bg2">
                <a:lumMod val="75000"/>
                <a:alpha val="95000"/>
              </a:schemeClr>
            </a:solidFill>
          </a:ln>
        </p:spPr>
      </p:pic>
      <p:pic>
        <p:nvPicPr>
          <p:cNvPr id="11" name="Picture 10" descr="DSCN1998.jpg"/>
          <p:cNvPicPr>
            <a:picLocks noChangeAspect="1"/>
          </p:cNvPicPr>
          <p:nvPr/>
        </p:nvPicPr>
        <p:blipFill>
          <a:blip r:embed="rId4"/>
          <a:srcRect t="6944"/>
          <a:stretch>
            <a:fillRect/>
          </a:stretch>
        </p:blipFill>
        <p:spPr>
          <a:xfrm>
            <a:off x="6781800" y="93827"/>
            <a:ext cx="2240279" cy="1563523"/>
          </a:xfrm>
          <a:prstGeom prst="rect">
            <a:avLst/>
          </a:prstGeom>
          <a:ln w="4762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5467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0600" y="46291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10600" y="49339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457406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4901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Economics of Bulk Buyers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00" y="3257550"/>
            <a:ext cx="2362200" cy="16002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95600" y="3257550"/>
            <a:ext cx="2209800" cy="16002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28600" y="3333750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Guatemalan </a:t>
            </a:r>
          </a:p>
          <a:p>
            <a:r>
              <a:rPr lang="en-US" u="sng" dirty="0" smtClean="0"/>
              <a:t>Bulk Purchase Price</a:t>
            </a:r>
          </a:p>
          <a:p>
            <a:endParaRPr lang="en-US" u="sng" dirty="0" smtClean="0"/>
          </a:p>
          <a:p>
            <a:r>
              <a:rPr lang="en-US" dirty="0" smtClean="0"/>
              <a:t>31Q per pound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71800" y="3333750"/>
            <a:ext cx="2133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Guatemalan</a:t>
            </a:r>
          </a:p>
          <a:p>
            <a:r>
              <a:rPr lang="en-US" u="sng" dirty="0" smtClean="0"/>
              <a:t>Retail Sale Price</a:t>
            </a:r>
          </a:p>
          <a:p>
            <a:endParaRPr lang="en-US" u="sng" dirty="0" smtClean="0"/>
          </a:p>
          <a:p>
            <a:r>
              <a:rPr lang="en-US" dirty="0" smtClean="0"/>
              <a:t>60Q per pound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0" y="1352550"/>
            <a:ext cx="91440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 Bulk buyers mark up 80% to 130% for resale, depending on </a:t>
            </a:r>
            <a:br>
              <a:rPr lang="en-US" sz="2400" dirty="0" smtClean="0"/>
            </a:br>
            <a:r>
              <a:rPr lang="en-US" sz="2400" dirty="0" smtClean="0"/>
              <a:t>  product.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Imported amaranth from Mexico is currently cheaper but of lower </a:t>
            </a:r>
            <a:br>
              <a:rPr lang="en-US" sz="2200" dirty="0" smtClean="0"/>
            </a:br>
            <a:r>
              <a:rPr lang="en-US" sz="2200" dirty="0" smtClean="0"/>
              <a:t>  quality than local amaranth.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endParaRPr lang="en-US" sz="2200" dirty="0" smtClean="0"/>
          </a:p>
          <a:p>
            <a:endParaRPr lang="en-US" sz="2200" dirty="0"/>
          </a:p>
        </p:txBody>
      </p:sp>
      <p:sp>
        <p:nvSpPr>
          <p:cNvPr id="14" name="Rectangle 13"/>
          <p:cNvSpPr/>
          <p:nvPr/>
        </p:nvSpPr>
        <p:spPr>
          <a:xfrm>
            <a:off x="5334000" y="3257550"/>
            <a:ext cx="2057400" cy="16002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u="sng" dirty="0" smtClean="0">
              <a:solidFill>
                <a:schemeClr val="tx1"/>
              </a:solidFill>
            </a:endParaRPr>
          </a:p>
          <a:p>
            <a:endParaRPr lang="en-US" u="sng" dirty="0" smtClean="0">
              <a:solidFill>
                <a:schemeClr val="tx1"/>
              </a:solidFill>
            </a:endParaRPr>
          </a:p>
          <a:p>
            <a:endParaRPr lang="en-US" u="sng" dirty="0" smtClean="0">
              <a:solidFill>
                <a:schemeClr val="tx1"/>
              </a:solidFill>
            </a:endParaRPr>
          </a:p>
          <a:p>
            <a:endParaRPr lang="en-US" u="sng" dirty="0" smtClean="0">
              <a:solidFill>
                <a:schemeClr val="tx1"/>
              </a:solidFill>
            </a:endParaRPr>
          </a:p>
          <a:p>
            <a:r>
              <a:rPr lang="en-US" u="sng" dirty="0" smtClean="0">
                <a:solidFill>
                  <a:schemeClr val="tx1"/>
                </a:solidFill>
              </a:rPr>
              <a:t>Mexican Import</a:t>
            </a:r>
          </a:p>
          <a:p>
            <a:r>
              <a:rPr lang="en-US" u="sng" dirty="0" err="1" smtClean="0">
                <a:solidFill>
                  <a:schemeClr val="tx1"/>
                </a:solidFill>
              </a:rPr>
              <a:t>Poporopo</a:t>
            </a:r>
            <a:r>
              <a:rPr lang="en-US" u="sng" dirty="0" smtClean="0">
                <a:solidFill>
                  <a:schemeClr val="tx1"/>
                </a:solidFill>
              </a:rPr>
              <a:t> Bulk Price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 smtClean="0">
                <a:solidFill>
                  <a:schemeClr val="tx1"/>
                </a:solidFill>
              </a:rPr>
              <a:t>Artesano</a:t>
            </a:r>
            <a:r>
              <a:rPr lang="en-US" dirty="0" smtClean="0">
                <a:solidFill>
                  <a:schemeClr val="tx1"/>
                </a:solidFill>
              </a:rPr>
              <a:t> buys 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500 lb./month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at 15-17Q/lb. 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610600" y="46291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610600" y="4933950"/>
            <a:ext cx="24688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457406" y="4780756"/>
            <a:ext cx="3048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0" y="249019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Take-</a:t>
            </a:r>
            <a:r>
              <a:rPr lang="en-US" sz="3600" dirty="0" err="1" smtClean="0">
                <a:solidFill>
                  <a:schemeClr val="bg1"/>
                </a:solidFill>
              </a:rPr>
              <a:t>Aways</a:t>
            </a:r>
            <a:r>
              <a:rPr lang="en-US" sz="3600" dirty="0" smtClean="0">
                <a:solidFill>
                  <a:schemeClr val="bg1"/>
                </a:solidFill>
              </a:rPr>
              <a:t>: Bulk Buyers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276350"/>
            <a:ext cx="6477000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600" b="1" dirty="0" smtClean="0"/>
              <a:t>Observations: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dirty="0" smtClean="0">
                <a:solidFill>
                  <a:schemeClr val="dk1"/>
                </a:solidFill>
              </a:rPr>
              <a:t>1.  </a:t>
            </a:r>
            <a:r>
              <a:rPr lang="en" dirty="0" smtClean="0">
                <a:solidFill>
                  <a:schemeClr val="dk1"/>
                </a:solidFill>
              </a:rPr>
              <a:t>Through creative partnerships (gov</a:t>
            </a:r>
            <a:r>
              <a:rPr lang="en-US" dirty="0" err="1" smtClean="0">
                <a:solidFill>
                  <a:schemeClr val="dk1"/>
                </a:solidFill>
              </a:rPr>
              <a:t>ernment</a:t>
            </a:r>
            <a:r>
              <a:rPr lang="en" dirty="0" smtClean="0">
                <a:solidFill>
                  <a:schemeClr val="dk1"/>
                </a:solidFill>
              </a:rPr>
              <a:t>, church, communities), demand </a:t>
            </a:r>
            <a:r>
              <a:rPr lang="en-US" dirty="0" smtClean="0">
                <a:solidFill>
                  <a:schemeClr val="dk1"/>
                </a:solidFill>
              </a:rPr>
              <a:t>can be boosted for the </a:t>
            </a:r>
            <a:r>
              <a:rPr lang="en" dirty="0" smtClean="0">
                <a:solidFill>
                  <a:schemeClr val="dk1"/>
                </a:solidFill>
              </a:rPr>
              <a:t>expand market</a:t>
            </a:r>
            <a:endParaRPr lang="en-US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dirty="0" smtClean="0">
                <a:solidFill>
                  <a:schemeClr val="dk1"/>
                </a:solidFill>
              </a:rPr>
              <a:t>2.  Mexican amaranth is likely the largest supply source in Guatemala City  with a wholesale price of 15-17Q/lb.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dirty="0" smtClean="0">
                <a:solidFill>
                  <a:schemeClr val="dk1"/>
                </a:solidFill>
              </a:rPr>
              <a:t>3.  There is excess demand for bulk Guatemalan amaranth – buyers cannot currently find all desired types and quality of amaranth (popped only)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dirty="0" smtClean="0">
                <a:solidFill>
                  <a:schemeClr val="dk1"/>
                </a:solidFill>
              </a:rPr>
              <a:t>4.  Big potential upside if taken up by larger supermarket chains</a:t>
            </a:r>
            <a:endParaRPr lang="en-US" dirty="0" smtClean="0"/>
          </a:p>
          <a:p>
            <a:pPr marL="342900" indent="-342900">
              <a:spcAft>
                <a:spcPts val="600"/>
              </a:spcAft>
            </a:pPr>
            <a:endParaRPr lang="en-US" i="1" dirty="0" smtClean="0"/>
          </a:p>
          <a:p>
            <a:pPr marL="342900" indent="-342900">
              <a:spcAft>
                <a:spcPts val="600"/>
              </a:spcAft>
            </a:pPr>
            <a:r>
              <a:rPr lang="en-US" sz="1600" b="1" dirty="0" smtClean="0"/>
              <a:t>Concerns: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Maintaining relationships between bulk buyers and amaranth associations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Obtaining a sufficient supply from small farmers in San Marcos</a:t>
            </a:r>
          </a:p>
          <a:p>
            <a:pPr marL="342900" lvl="2" indent="-342900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553200" y="1352550"/>
            <a:ext cx="2514600" cy="2514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564876"/>
            <a:ext cx="2362200" cy="2073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sp>
        <p:nvSpPr>
          <p:cNvPr id="58" name="TextBox 57"/>
          <p:cNvSpPr txBox="1"/>
          <p:nvPr/>
        </p:nvSpPr>
        <p:spPr>
          <a:xfrm>
            <a:off x="76200" y="1201400"/>
            <a:ext cx="6324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10000"/>
                  </a:schemeClr>
                </a:solidFill>
              </a:rPr>
              <a:t>Guiding Questions:</a:t>
            </a:r>
          </a:p>
          <a:p>
            <a:endParaRPr lang="en-US" sz="600" b="1" dirty="0" smtClean="0">
              <a:solidFill>
                <a:schemeClr val="tx2">
                  <a:lumMod val="10000"/>
                </a:schemeClr>
              </a:solidFill>
            </a:endParaRP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2000" dirty="0" smtClean="0"/>
              <a:t> </a:t>
            </a:r>
            <a:r>
              <a:rPr lang="en-US" sz="1600" dirty="0" smtClean="0"/>
              <a:t>Who is consuming amaranth domestically and internationally?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Why are they consuming amaranth? What do they value?</a:t>
            </a:r>
          </a:p>
          <a:p>
            <a:pPr lvl="2">
              <a:spcAft>
                <a:spcPts val="600"/>
              </a:spcAft>
              <a:buFont typeface="Arial"/>
              <a:buChar char="•"/>
            </a:pPr>
            <a:r>
              <a:rPr lang="en-US" sz="1600" dirty="0" smtClean="0"/>
              <a:t> How much amaranth will they consume?</a:t>
            </a:r>
            <a:endParaRPr lang="en-US" sz="1600" dirty="0"/>
          </a:p>
        </p:txBody>
      </p:sp>
      <p:sp>
        <p:nvSpPr>
          <p:cNvPr id="64" name="Rectangle 63"/>
          <p:cNvSpPr/>
          <p:nvPr/>
        </p:nvSpPr>
        <p:spPr>
          <a:xfrm>
            <a:off x="6324600" y="1352550"/>
            <a:ext cx="2667000" cy="2514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52400" y="3028950"/>
            <a:ext cx="5562600" cy="180975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pe 61"/>
          <p:cNvSpPr txBox="1">
            <a:spLocks/>
          </p:cNvSpPr>
          <p:nvPr/>
        </p:nvSpPr>
        <p:spPr>
          <a:xfrm>
            <a:off x="152400" y="3105150"/>
            <a:ext cx="3581400" cy="1908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Facts About Customers</a:t>
            </a:r>
            <a:endParaRPr kumimoji="0" lang="en" sz="1600" b="1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A significant contingent</a:t>
            </a: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 of buyers are foreigners (up to 50%)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r>
              <a:rPr kumimoji="0" lang="en-US" b="0" i="0" u="none" strike="noStrike" kern="0" cap="none" spc="0" normalizeH="0" noProof="0" dirty="0" smtClean="0">
                <a:ln>
                  <a:noFill/>
                </a:ln>
                <a:solidFill>
                  <a:schemeClr val="tx2">
                    <a:lumMod val="25000"/>
                  </a:schemeClr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Driving demand for amaranth in Guatemala City</a:t>
            </a: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  <a:tabLst/>
              <a:defRPr/>
            </a:pPr>
            <a:endParaRPr kumimoji="0" lang="en" b="0" i="0" u="none" strike="noStrike" kern="0" cap="none" spc="0" normalizeH="0" baseline="0" noProof="0" dirty="0" smtClean="0">
              <a:ln>
                <a:noFill/>
              </a:ln>
              <a:solidFill>
                <a:schemeClr val="tx2">
                  <a:lumMod val="25000"/>
                </a:schemeClr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-1905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Customers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3105150"/>
            <a:ext cx="1600200" cy="16002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/>
          <p:cNvSpPr txBox="1"/>
          <p:nvPr/>
        </p:nvSpPr>
        <p:spPr>
          <a:xfrm>
            <a:off x="6553200" y="3409950"/>
            <a:ext cx="25146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“Eat Your </a:t>
            </a:r>
            <a:r>
              <a:rPr lang="en-US" dirty="0" err="1" smtClean="0"/>
              <a:t>Panqueques</a:t>
            </a:r>
            <a:r>
              <a:rPr lang="en-US" dirty="0" smtClean="0"/>
              <a:t>” -</a:t>
            </a:r>
            <a:r>
              <a:rPr lang="en-US" i="1" dirty="0" smtClean="0"/>
              <a:t>KL</a:t>
            </a:r>
            <a:endParaRPr lang="en-US" i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rcRect l="8294" r="6000"/>
          <a:stretch>
            <a:fillRect/>
          </a:stretch>
        </p:blipFill>
        <p:spPr>
          <a:xfrm>
            <a:off x="6477000" y="1581150"/>
            <a:ext cx="2362200" cy="18288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8839200" y="46291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839200" y="49339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8915003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8687197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A Customer Profile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839200" y="46291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39200" y="49339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915003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8687197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1352550"/>
            <a:ext cx="7848600" cy="3370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Like health food customers, amaranth buyers tend 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      to be wealthy, younger, and fitness-oriented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Some customers are driven by the gluten-free movement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Vegetarians and vegans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Religious motives (Seventh Day Adventist)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In Guatemala City, Mayan connection not particularly 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      relevant to customer</a:t>
            </a:r>
          </a:p>
          <a:p>
            <a:pPr marL="457200" lvl="1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endParaRPr lang="en-US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endParaRPr lang="en-US" dirty="0" smtClean="0">
              <a:solidFill>
                <a:schemeClr val="dk1"/>
              </a:solidFill>
            </a:endParaRP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endParaRPr lang="en" dirty="0" smtClean="0">
              <a:solidFill>
                <a:schemeClr val="dk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629400" y="1276350"/>
            <a:ext cx="2362200" cy="28956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 descr="IMG_138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1416050"/>
            <a:ext cx="1952625" cy="260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 smtClean="0">
                <a:solidFill>
                  <a:schemeClr val="bg1"/>
                </a:solidFill>
              </a:rPr>
              <a:t>Additional Potential Customers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04950"/>
            <a:ext cx="4953000" cy="2477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Potential for customers or bartering in local San Marcos markets, which can improve community nutrition 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Potential for regional markets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r>
              <a:rPr lang="en-US" sz="1800" dirty="0" smtClean="0">
                <a:solidFill>
                  <a:schemeClr val="dk1"/>
                </a:solidFill>
              </a:rPr>
              <a:t>Opportunity to supply to organizations such as schools, hospitals, and other public institutions</a:t>
            </a:r>
          </a:p>
          <a:p>
            <a:pPr marL="457200" lvl="0" indent="-3937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/>
            </a:pPr>
            <a:endParaRPr lang="en-US" dirty="0" smtClean="0">
              <a:solidFill>
                <a:schemeClr val="dk1"/>
              </a:solidFill>
            </a:endParaRPr>
          </a:p>
        </p:txBody>
      </p:sp>
      <p:pic>
        <p:nvPicPr>
          <p:cNvPr id="6" name="Picture 5" descr="_MG_0403-web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733550"/>
            <a:ext cx="3773374" cy="25146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Economics of Customers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839200" y="46291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39200" y="49339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915003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8687197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8600" y="2952750"/>
            <a:ext cx="2819400" cy="1981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04800" y="3028950"/>
            <a:ext cx="251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Average Retail Prices</a:t>
            </a:r>
          </a:p>
          <a:p>
            <a:endParaRPr lang="en-US" u="sng" dirty="0" smtClean="0"/>
          </a:p>
          <a:p>
            <a:r>
              <a:rPr lang="en-US" dirty="0" smtClean="0"/>
              <a:t>42Q per pound (</a:t>
            </a:r>
            <a:r>
              <a:rPr lang="en-US" dirty="0" err="1" smtClean="0"/>
              <a:t>Harina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75Q per pound (Popped)</a:t>
            </a:r>
          </a:p>
          <a:p>
            <a:r>
              <a:rPr lang="en-US" dirty="0" smtClean="0"/>
              <a:t>71Q per pound (</a:t>
            </a:r>
            <a:r>
              <a:rPr lang="en-US" dirty="0" err="1" smtClean="0"/>
              <a:t>Alegria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135255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400" dirty="0" smtClean="0"/>
              <a:t> </a:t>
            </a:r>
            <a:r>
              <a:rPr lang="en-US" sz="2200" dirty="0" smtClean="0"/>
              <a:t>Customers will spend more for convenience, presentation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sz="2200" dirty="0" smtClean="0"/>
              <a:t> We suspect latent demand in the mid-market</a:t>
            </a:r>
          </a:p>
          <a:p>
            <a:endParaRPr lang="en-US" sz="2200" dirty="0"/>
          </a:p>
        </p:txBody>
      </p:sp>
      <p:pic>
        <p:nvPicPr>
          <p:cNvPr id="21" name="Picture 20" descr="IMG_140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895600"/>
            <a:ext cx="2717800" cy="203835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0"/>
            <a:ext cx="9144000" cy="1123950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6200" y="249019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Key Takeaways: Customers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33" name="Picture 32" descr="Screen shot 2014-03-12 at 9.58.30 AM.png"/>
          <p:cNvPicPr>
            <a:picLocks noChangeAspect="1"/>
          </p:cNvPicPr>
          <p:nvPr/>
        </p:nvPicPr>
        <p:blipFill>
          <a:blip r:embed="rId2"/>
          <a:srcRect t="3193" b="1596"/>
          <a:stretch>
            <a:fillRect/>
          </a:stretch>
        </p:blipFill>
        <p:spPr>
          <a:xfrm>
            <a:off x="7543800" y="4476750"/>
            <a:ext cx="1554764" cy="60960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  <p:cxnSp>
        <p:nvCxnSpPr>
          <p:cNvPr id="41" name="Straight Connector 40"/>
          <p:cNvCxnSpPr/>
          <p:nvPr/>
        </p:nvCxnSpPr>
        <p:spPr>
          <a:xfrm rot="5400000">
            <a:off x="8705088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839200" y="46291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39200" y="4933950"/>
            <a:ext cx="22860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915003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8687197" y="4781153"/>
            <a:ext cx="304800" cy="79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324600" y="1809750"/>
            <a:ext cx="2667000" cy="19050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975593"/>
            <a:ext cx="2362200" cy="15733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52400" y="1276351"/>
            <a:ext cx="6324600" cy="5201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sz="1600" b="1" dirty="0" smtClean="0"/>
              <a:t>Observations:</a:t>
            </a:r>
          </a:p>
          <a:p>
            <a:pPr marL="342900" indent="-342900"/>
            <a:endParaRPr lang="en-US" sz="800" b="1" dirty="0" smtClean="0"/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dirty="0" smtClean="0"/>
              <a:t>It’s a niche market—gluten-free, diet, perception of health—both 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       Guatemalans and expats buy and use it</a:t>
            </a:r>
          </a:p>
          <a:p>
            <a:pPr marL="342900" indent="-342900">
              <a:spcAft>
                <a:spcPts val="600"/>
              </a:spcAft>
              <a:buAutoNum type="arabicPeriod" startAt="2"/>
            </a:pPr>
            <a:r>
              <a:rPr lang="en-US" dirty="0" smtClean="0"/>
              <a:t>People find out about amaranth because they are searching for gluten-free or other health trends, i.e. weight loss, high protein, amino acids</a:t>
            </a:r>
          </a:p>
          <a:p>
            <a:pPr marL="342900" indent="-342900">
              <a:spcAft>
                <a:spcPts val="600"/>
              </a:spcAft>
            </a:pPr>
            <a:r>
              <a:rPr lang="en-US" dirty="0" smtClean="0"/>
              <a:t>3.    Needs preparation – popped is the most popular, tasty snacks important</a:t>
            </a:r>
          </a:p>
          <a:p>
            <a:pPr marL="342900" indent="-342900">
              <a:spcAft>
                <a:spcPts val="600"/>
              </a:spcAft>
              <a:buAutoNum type="arabicPeriod" startAt="4"/>
            </a:pPr>
            <a:r>
              <a:rPr lang="en-US" dirty="0" smtClean="0"/>
              <a:t>Demand is increasing with limited marketing</a:t>
            </a:r>
          </a:p>
          <a:p>
            <a:pPr marL="342900" indent="-342900">
              <a:spcAft>
                <a:spcPts val="600"/>
              </a:spcAft>
              <a:buAutoNum type="arabicPeriod" startAt="4"/>
            </a:pPr>
            <a:r>
              <a:rPr lang="en-US" dirty="0" smtClean="0"/>
              <a:t>Room for growth (e.g. supermarkets)</a:t>
            </a:r>
          </a:p>
          <a:p>
            <a:pPr marL="342900" indent="-342900">
              <a:spcAft>
                <a:spcPts val="600"/>
              </a:spcAft>
              <a:buFontTx/>
              <a:buAutoNum type="arabicPeriod" startAt="4"/>
            </a:pPr>
            <a:endParaRPr lang="en-US" b="1" dirty="0" smtClean="0"/>
          </a:p>
          <a:p>
            <a:pPr marL="342900" indent="-342900">
              <a:spcAft>
                <a:spcPts val="600"/>
              </a:spcAft>
            </a:pPr>
            <a:r>
              <a:rPr lang="en-US" b="1" dirty="0" smtClean="0"/>
              <a:t>Concerns: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/>
              <a:t>Health food trends come and go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dirty="0" smtClean="0"/>
              <a:t>If demand grows too much, may make it unreasonable for farmers to consume (e.g. quinoa)</a:t>
            </a: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 smtClean="0"/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dirty="0" smtClean="0"/>
          </a:p>
          <a:p>
            <a:pPr marL="342900" indent="-342900">
              <a:spcAft>
                <a:spcPts val="600"/>
              </a:spcAft>
            </a:pPr>
            <a:endParaRPr lang="en-US" b="1" dirty="0" smtClean="0"/>
          </a:p>
          <a:p>
            <a:pPr marL="342900" indent="-342900">
              <a:spcAft>
                <a:spcPts val="600"/>
              </a:spcAft>
              <a:buAutoNum type="arabicPeriod" startAt="4"/>
            </a:pPr>
            <a:endParaRPr lang="en-US" dirty="0" smtClean="0"/>
          </a:p>
          <a:p>
            <a:pPr marL="342900" indent="-342900">
              <a:spcAft>
                <a:spcPts val="600"/>
              </a:spcAft>
              <a:buAutoNum type="arabicPeriod" startAt="4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524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Facts, Figures, Analysis</a:t>
            </a:r>
            <a:endParaRPr lang="e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Sale Prices</a:t>
            </a:r>
            <a:endParaRPr lang="en-US" dirty="0"/>
          </a:p>
        </p:txBody>
      </p:sp>
      <p:pic>
        <p:nvPicPr>
          <p:cNvPr id="7" name="Picture 6" descr="IMG_140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885950"/>
            <a:ext cx="2287588" cy="3050117"/>
          </a:xfrm>
          <a:prstGeom prst="rect">
            <a:avLst/>
          </a:prstGeom>
        </p:spPr>
      </p:pic>
      <p:pic>
        <p:nvPicPr>
          <p:cNvPr id="10" name="Picture 9" descr="IMG_1415.jpg"/>
          <p:cNvPicPr>
            <a:picLocks noChangeAspect="1"/>
          </p:cNvPicPr>
          <p:nvPr/>
        </p:nvPicPr>
        <p:blipFill>
          <a:blip r:embed="rId3"/>
          <a:srcRect t="11728" b="12716"/>
          <a:stretch>
            <a:fillRect/>
          </a:stretch>
        </p:blipFill>
        <p:spPr>
          <a:xfrm>
            <a:off x="6629400" y="1200150"/>
            <a:ext cx="2374900" cy="2392492"/>
          </a:xfrm>
          <a:prstGeom prst="rect">
            <a:avLst/>
          </a:prstGeom>
        </p:spPr>
      </p:pic>
      <p:pic>
        <p:nvPicPr>
          <p:cNvPr id="13" name="Picture 12" descr="_MG_0020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352550"/>
            <a:ext cx="1687513" cy="1125009"/>
          </a:xfrm>
          <a:prstGeom prst="rect">
            <a:avLst/>
          </a:prstGeom>
        </p:spPr>
      </p:pic>
      <p:pic>
        <p:nvPicPr>
          <p:cNvPr id="14" name="Picture 13" descr="_MG_008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143570" y="2768104"/>
            <a:ext cx="2549724" cy="1699816"/>
          </a:xfrm>
          <a:prstGeom prst="rect">
            <a:avLst/>
          </a:prstGeom>
        </p:spPr>
      </p:pic>
      <p:pic>
        <p:nvPicPr>
          <p:cNvPr id="9" name="Picture 8" descr="IMG_1413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3333750"/>
            <a:ext cx="10287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7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Sale Prices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063877"/>
              </p:ext>
            </p:extLst>
          </p:nvPr>
        </p:nvGraphicFramePr>
        <p:xfrm>
          <a:off x="1219200" y="1504950"/>
          <a:ext cx="6781798" cy="2423876"/>
        </p:xfrm>
        <a:graphic>
          <a:graphicData uri="http://schemas.openxmlformats.org/drawingml/2006/table">
            <a:tbl>
              <a:tblPr/>
              <a:tblGrid>
                <a:gridCol w="297141"/>
                <a:gridCol w="2237294"/>
                <a:gridCol w="1136126"/>
                <a:gridCol w="1136126"/>
                <a:gridCol w="1136126"/>
                <a:gridCol w="838985"/>
              </a:tblGrid>
              <a:tr h="216988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POPPED (POPOROPO)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Source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GTQ/lb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Averages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35492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End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Artesano Store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76.00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75.20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Super Verduras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76.00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Artesano Store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Super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Verduras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Kuchub'al (Atitlan)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32.00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64.00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3549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Middle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Qachuu Aloom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Qachuu Aloom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Chikach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1698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Kulb'aalib' Xe'chulub'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17.00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34.00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7239000" y="23431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239000" y="33337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7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Our Approach: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2395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GOALS: Understand Our Beneficiaries &amp;  </a:t>
            </a:r>
          </a:p>
          <a:p>
            <a:r>
              <a:rPr lang="en-US" sz="1800" b="1" dirty="0" smtClean="0"/>
              <a:t>Trace the Guatemalan amaranth value chain</a:t>
            </a:r>
            <a:endParaRPr lang="en-US" sz="1800" b="1" dirty="0"/>
          </a:p>
        </p:txBody>
      </p:sp>
      <p:grpSp>
        <p:nvGrpSpPr>
          <p:cNvPr id="4" name="Group 4"/>
          <p:cNvGrpSpPr/>
          <p:nvPr/>
        </p:nvGrpSpPr>
        <p:grpSpPr>
          <a:xfrm>
            <a:off x="98135" y="1809749"/>
            <a:ext cx="8969664" cy="3276601"/>
            <a:chOff x="726406" y="2059693"/>
            <a:chExt cx="7480103" cy="3530669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 rot="16200000">
              <a:off x="6650759" y="3292475"/>
              <a:ext cx="2066925" cy="10445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 Customers</a:t>
              </a: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 rot="16200000">
              <a:off x="5352184" y="3162300"/>
              <a:ext cx="2355850" cy="1304925"/>
            </a:xfrm>
            <a:custGeom>
              <a:avLst/>
              <a:gdLst>
                <a:gd name="T0" fmla="*/ 252318315 w 21600"/>
                <a:gd name="T1" fmla="*/ 46312661 h 21600"/>
                <a:gd name="T2" fmla="*/ 128472907 w 21600"/>
                <a:gd name="T3" fmla="*/ 92625257 h 21600"/>
                <a:gd name="T4" fmla="*/ 4627391 w 21600"/>
                <a:gd name="T5" fmla="*/ 46312661 h 21600"/>
                <a:gd name="T6" fmla="*/ 12847290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Bulk Buyers </a:t>
              </a:r>
              <a:r>
                <a:rPr lang="en-GB" altLang="ja-JP" sz="12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(Local or Export)</a:t>
              </a:r>
            </a:p>
            <a:p>
              <a:pPr algn="ctr">
                <a:defRPr/>
              </a:pPr>
              <a:endParaRPr lang="en-GB" altLang="ja-JP" sz="12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 rot="16200000">
              <a:off x="3740813" y="2997725"/>
              <a:ext cx="2787650" cy="1568450"/>
            </a:xfrm>
            <a:custGeom>
              <a:avLst/>
              <a:gdLst>
                <a:gd name="T0" fmla="*/ 353288952 w 21600"/>
                <a:gd name="T1" fmla="*/ 66790009 h 21600"/>
                <a:gd name="T2" fmla="*/ 179884086 w 21600"/>
                <a:gd name="T3" fmla="*/ 133579940 h 21600"/>
                <a:gd name="T4" fmla="*/ 6479221 w 21600"/>
                <a:gd name="T5" fmla="*/ 66790009 h 21600"/>
                <a:gd name="T6" fmla="*/ 17988408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Associations (Organizers)</a:t>
              </a: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6200000">
              <a:off x="1921235" y="2988468"/>
              <a:ext cx="3290887" cy="16541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/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charset="-128"/>
                </a:rPr>
                <a:t>Small Scale Farmers</a:t>
              </a: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 rot="16200000">
              <a:off x="-94889" y="2880988"/>
              <a:ext cx="3530669" cy="188807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r>
                <a:rPr lang="en-GB" altLang="ja-JP" b="1" dirty="0" smtClean="0">
                  <a:solidFill>
                    <a:schemeClr val="bg1"/>
                  </a:solidFill>
                  <a:ea typeface="ＭＳ Ｐゴシック" charset="-128"/>
                </a:rPr>
                <a:t>Families / Individual Consumption</a:t>
              </a: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  <p:pic>
        <p:nvPicPr>
          <p:cNvPr id="11" name="Picture 10" descr="DSCN19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00329" y="2962280"/>
            <a:ext cx="1904994" cy="1428746"/>
          </a:xfrm>
          <a:prstGeom prst="rect">
            <a:avLst/>
          </a:prstGeom>
        </p:spPr>
      </p:pic>
      <p:pic>
        <p:nvPicPr>
          <p:cNvPr id="13" name="Picture 12" descr="IMG_3740.jpg"/>
          <p:cNvPicPr>
            <a:picLocks noChangeAspect="1"/>
          </p:cNvPicPr>
          <p:nvPr/>
        </p:nvPicPr>
        <p:blipFill>
          <a:blip r:embed="rId3"/>
          <a:srcRect t="6176" r="29338"/>
          <a:stretch>
            <a:fillRect/>
          </a:stretch>
        </p:blipFill>
        <p:spPr>
          <a:xfrm>
            <a:off x="304800" y="2724150"/>
            <a:ext cx="1759957" cy="1752600"/>
          </a:xfrm>
          <a:prstGeom prst="rect">
            <a:avLst/>
          </a:prstGeom>
        </p:spPr>
      </p:pic>
      <p:pic>
        <p:nvPicPr>
          <p:cNvPr id="14" name="Picture 13" descr="IMG_2952.JPG"/>
          <p:cNvPicPr>
            <a:picLocks noChangeAspect="1"/>
          </p:cNvPicPr>
          <p:nvPr/>
        </p:nvPicPr>
        <p:blipFill>
          <a:blip r:embed="rId4"/>
          <a:srcRect l="61875" t="30000" b="3750"/>
          <a:stretch>
            <a:fillRect/>
          </a:stretch>
        </p:blipFill>
        <p:spPr>
          <a:xfrm>
            <a:off x="8108474" y="3105150"/>
            <a:ext cx="730726" cy="952259"/>
          </a:xfrm>
          <a:prstGeom prst="rect">
            <a:avLst/>
          </a:prstGeom>
        </p:spPr>
      </p:pic>
      <p:pic>
        <p:nvPicPr>
          <p:cNvPr id="17" name="Picture 16" descr="DSCN1925.jpg"/>
          <p:cNvPicPr>
            <a:picLocks noChangeAspect="1"/>
          </p:cNvPicPr>
          <p:nvPr/>
        </p:nvPicPr>
        <p:blipFill>
          <a:blip r:embed="rId5"/>
          <a:srcRect l="15625" t="8681" r="6510" b="6944"/>
          <a:stretch>
            <a:fillRect/>
          </a:stretch>
        </p:blipFill>
        <p:spPr>
          <a:xfrm rot="5400000">
            <a:off x="7085086" y="3320989"/>
            <a:ext cx="677359" cy="550482"/>
          </a:xfrm>
          <a:prstGeom prst="rect">
            <a:avLst/>
          </a:prstGeom>
        </p:spPr>
      </p:pic>
      <p:pic>
        <p:nvPicPr>
          <p:cNvPr id="19" name="Picture 18" descr="images.jpeg"/>
          <p:cNvPicPr>
            <a:picLocks noChangeAspect="1"/>
          </p:cNvPicPr>
          <p:nvPr/>
        </p:nvPicPr>
        <p:blipFill>
          <a:blip r:embed="rId6"/>
          <a:srcRect l="28800" t="6400" r="28800" b="6400"/>
          <a:stretch>
            <a:fillRect/>
          </a:stretch>
        </p:blipFill>
        <p:spPr>
          <a:xfrm>
            <a:off x="6520575" y="3146485"/>
            <a:ext cx="566025" cy="873065"/>
          </a:xfrm>
          <a:prstGeom prst="rect">
            <a:avLst/>
          </a:prstGeom>
        </p:spPr>
      </p:pic>
      <p:pic>
        <p:nvPicPr>
          <p:cNvPr id="20" name="Shape 233"/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815" y="118776"/>
            <a:ext cx="2889985" cy="1614774"/>
          </a:xfrm>
          <a:prstGeom prst="rect">
            <a:avLst/>
          </a:prstGeom>
          <a:noFill/>
          <a:ln w="47625">
            <a:solidFill>
              <a:schemeClr val="bg2">
                <a:lumMod val="75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2800350"/>
            <a:ext cx="533400" cy="635000"/>
          </a:xfrm>
          <a:prstGeom prst="rect">
            <a:avLst/>
          </a:prstGeom>
        </p:spPr>
      </p:pic>
      <p:pic>
        <p:nvPicPr>
          <p:cNvPr id="23" name="Picture 22" descr="Screen shot 2014-03-13 at 8.31.03 AM.png"/>
          <p:cNvPicPr>
            <a:picLocks noChangeAspect="1"/>
          </p:cNvPicPr>
          <p:nvPr/>
        </p:nvPicPr>
        <p:blipFill>
          <a:blip r:embed="rId9"/>
          <a:srcRect l="11576" r="4630"/>
          <a:stretch>
            <a:fillRect/>
          </a:stretch>
        </p:blipFill>
        <p:spPr>
          <a:xfrm>
            <a:off x="4706562" y="2784124"/>
            <a:ext cx="703638" cy="702026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3665913"/>
            <a:ext cx="1371600" cy="4298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43434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1722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7724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7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Sale Prices (cont.)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99005"/>
              </p:ext>
            </p:extLst>
          </p:nvPr>
        </p:nvGraphicFramePr>
        <p:xfrm>
          <a:off x="1422400" y="1439070"/>
          <a:ext cx="6426198" cy="1818480"/>
        </p:xfrm>
        <a:graphic>
          <a:graphicData uri="http://schemas.openxmlformats.org/drawingml/2006/table">
            <a:tbl>
              <a:tblPr/>
              <a:tblGrid>
                <a:gridCol w="281560"/>
                <a:gridCol w="2119983"/>
                <a:gridCol w="1076554"/>
                <a:gridCol w="1076554"/>
                <a:gridCol w="1076554"/>
                <a:gridCol w="794993"/>
              </a:tblGrid>
              <a:tr h="224756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FLOUR (HARINA)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756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Source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GTQ/lb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Averages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518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End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Super Verduras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31.10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43.38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41.69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Kuchub'al (Atitlan)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756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Middle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Chicakh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32.00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32.00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Qachuu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Aloom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Qachuu Aloom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0.5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2475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Kulb'aalib' Xe'chulub'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18.00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18.00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Oval 5"/>
          <p:cNvSpPr/>
          <p:nvPr/>
        </p:nvSpPr>
        <p:spPr>
          <a:xfrm>
            <a:off x="7086600" y="19621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086600" y="26479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184861"/>
              </p:ext>
            </p:extLst>
          </p:nvPr>
        </p:nvGraphicFramePr>
        <p:xfrm>
          <a:off x="1447800" y="3714750"/>
          <a:ext cx="6400800" cy="1097280"/>
        </p:xfrm>
        <a:graphic>
          <a:graphicData uri="http://schemas.openxmlformats.org/drawingml/2006/table">
            <a:tbl>
              <a:tblPr/>
              <a:tblGrid>
                <a:gridCol w="280447"/>
                <a:gridCol w="2111604"/>
                <a:gridCol w="1072299"/>
                <a:gridCol w="1072299"/>
                <a:gridCol w="1072299"/>
                <a:gridCol w="791852"/>
              </a:tblGrid>
              <a:tr h="139700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ALEGRIA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8CCE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9700">
                <a:tc>
                  <a:txBody>
                    <a:bodyPr/>
                    <a:lstStyle/>
                    <a:p>
                      <a:pPr algn="l" fontAlgn="ctr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vert="vert27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Source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Bars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GTQ/lb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Averages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39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End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Artesano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75.76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70.71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Super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Verduras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65.66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397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Mid</a:t>
                      </a:r>
                    </a:p>
                  </a:txBody>
                  <a:tcPr marL="0" marR="0" marT="0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Kulb'aalib' Xe'chulub'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Kulb'aalib' Xe'chulub'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4.00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Oval 8"/>
          <p:cNvSpPr/>
          <p:nvPr/>
        </p:nvSpPr>
        <p:spPr>
          <a:xfrm>
            <a:off x="7086600" y="40957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086600" y="4476750"/>
            <a:ext cx="6858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6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Value Chain Breakdown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143000" y="1352550"/>
            <a:ext cx="1864298" cy="1600200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Farmer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003102" y="1352550"/>
            <a:ext cx="1864298" cy="1600200"/>
          </a:xfrm>
          <a:prstGeom prst="round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Association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22501" y="1352550"/>
            <a:ext cx="1864298" cy="1600200"/>
          </a:xfrm>
          <a:prstGeom prst="round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Retail</a:t>
            </a: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3007298" y="2152650"/>
            <a:ext cx="99580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6" idx="3"/>
            <a:endCxn id="7" idx="1"/>
          </p:cNvCxnSpPr>
          <p:nvPr/>
        </p:nvCxnSpPr>
        <p:spPr>
          <a:xfrm>
            <a:off x="5867400" y="2152650"/>
            <a:ext cx="95510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DSCN198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14475" y="1876425"/>
            <a:ext cx="1143000" cy="857250"/>
          </a:xfrm>
          <a:prstGeom prst="rect">
            <a:avLst/>
          </a:prstGeom>
        </p:spPr>
      </p:pic>
      <p:pic>
        <p:nvPicPr>
          <p:cNvPr id="23" name="Picture 22" descr="IMG_2952.JPG"/>
          <p:cNvPicPr>
            <a:picLocks noChangeAspect="1"/>
          </p:cNvPicPr>
          <p:nvPr/>
        </p:nvPicPr>
        <p:blipFill>
          <a:blip r:embed="rId4"/>
          <a:srcRect l="61875" t="30000" b="3750"/>
          <a:stretch>
            <a:fillRect/>
          </a:stretch>
        </p:blipFill>
        <p:spPr>
          <a:xfrm>
            <a:off x="7352507" y="1733550"/>
            <a:ext cx="877093" cy="11430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025" y="1745961"/>
            <a:ext cx="501639" cy="597189"/>
          </a:xfrm>
          <a:prstGeom prst="rect">
            <a:avLst/>
          </a:prstGeom>
        </p:spPr>
      </p:pic>
      <p:pic>
        <p:nvPicPr>
          <p:cNvPr id="27" name="Picture 26" descr="Screen shot 2014-03-13 at 8.31.03 AM.png"/>
          <p:cNvPicPr>
            <a:picLocks noChangeAspect="1"/>
          </p:cNvPicPr>
          <p:nvPr/>
        </p:nvPicPr>
        <p:blipFill>
          <a:blip r:embed="rId6"/>
          <a:srcRect l="11576" r="4630"/>
          <a:stretch>
            <a:fillRect/>
          </a:stretch>
        </p:blipFill>
        <p:spPr>
          <a:xfrm>
            <a:off x="4294170" y="1767169"/>
            <a:ext cx="577304" cy="575981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464" y="2495550"/>
            <a:ext cx="1125337" cy="35266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3505200" y="4629150"/>
            <a:ext cx="0" cy="3810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603369"/>
              </p:ext>
            </p:extLst>
          </p:nvPr>
        </p:nvGraphicFramePr>
        <p:xfrm>
          <a:off x="152400" y="3364230"/>
          <a:ext cx="8610599" cy="1158239"/>
        </p:xfrm>
        <a:graphic>
          <a:graphicData uri="http://schemas.openxmlformats.org/drawingml/2006/table">
            <a:tbl>
              <a:tblPr/>
              <a:tblGrid>
                <a:gridCol w="990600"/>
                <a:gridCol w="1905000"/>
                <a:gridCol w="990600"/>
                <a:gridCol w="1828800"/>
                <a:gridCol w="990600"/>
                <a:gridCol w="1904999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pound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Farmer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Value</a:t>
                      </a:r>
                      <a:r>
                        <a:rPr lang="en-US" sz="105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added</a:t>
                      </a:r>
                      <a:endParaRPr lang="en-US" sz="2000" b="0" i="1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Aggregator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Value</a:t>
                      </a:r>
                      <a:r>
                        <a:rPr lang="en-US" sz="1050" b="0" i="1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added</a:t>
                      </a:r>
                      <a:endParaRPr lang="en-US" sz="4400" b="0" i="1" u="none" strike="noStrike" dirty="0" smtClean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Resale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Cruda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10.00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120%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22.00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-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-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Harina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-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125%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22.50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41.69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Poporopo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-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48.50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55%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75.20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Alegria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-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203%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30.30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133%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GTQ 70.71 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4394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Small Farmer: Amaranth vs. Corn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557351"/>
              </p:ext>
            </p:extLst>
          </p:nvPr>
        </p:nvGraphicFramePr>
        <p:xfrm>
          <a:off x="1371598" y="1809750"/>
          <a:ext cx="6096001" cy="2362199"/>
        </p:xfrm>
        <a:graphic>
          <a:graphicData uri="http://schemas.openxmlformats.org/drawingml/2006/table">
            <a:tbl>
              <a:tblPr/>
              <a:tblGrid>
                <a:gridCol w="3176789"/>
                <a:gridCol w="1459606"/>
                <a:gridCol w="1459606"/>
              </a:tblGrid>
              <a:tr h="337457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AMARANTH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CORN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Sale Price (GTQ/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qq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150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Yield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qq/cuerda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Amt. Cultivated (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cuerdas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Consumed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7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180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7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14150"/>
            <a:ext cx="8229600" cy="857400"/>
          </a:xfrm>
        </p:spPr>
        <p:txBody>
          <a:bodyPr/>
          <a:lstStyle/>
          <a:p>
            <a:r>
              <a:rPr lang="en-US" dirty="0" smtClean="0"/>
              <a:t>Start-Up Costs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33550"/>
            <a:ext cx="3581400" cy="2819400"/>
          </a:xfrm>
          <a:ln w="34925"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 algn="ctr"/>
            <a:r>
              <a:rPr lang="en-US" sz="1600" u="sng" dirty="0" smtClean="0"/>
              <a:t>Small Farmer</a:t>
            </a:r>
          </a:p>
          <a:p>
            <a:pPr marL="476250" indent="-285750">
              <a:buFont typeface="Arial"/>
              <a:buChar char="•"/>
            </a:pPr>
            <a:r>
              <a:rPr lang="en-US" sz="1600" dirty="0" smtClean="0"/>
              <a:t>Land </a:t>
            </a:r>
          </a:p>
          <a:p>
            <a:pPr marL="476250" indent="-285750">
              <a:buFont typeface="Arial"/>
              <a:buChar char="•"/>
            </a:pPr>
            <a:r>
              <a:rPr lang="en-US" sz="1600" dirty="0" smtClean="0"/>
              <a:t>Equipment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Baskets </a:t>
            </a:r>
            <a:endParaRPr lang="en-US" sz="1400" dirty="0"/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Tarp </a:t>
            </a:r>
            <a:endParaRPr lang="en-US" sz="1400" dirty="0"/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Basic </a:t>
            </a:r>
            <a:r>
              <a:rPr lang="en-US" sz="1400" dirty="0"/>
              <a:t>hand tools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Irrigation </a:t>
            </a:r>
            <a:r>
              <a:rPr lang="en-US" sz="1400" dirty="0"/>
              <a:t>system components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Strainer</a:t>
            </a:r>
            <a:r>
              <a:rPr lang="en-US" sz="1400" dirty="0"/>
              <a:t>/sifter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Storage </a:t>
            </a:r>
            <a:r>
              <a:rPr lang="en-US" sz="1400" dirty="0"/>
              <a:t>containers 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4724400" y="1733550"/>
            <a:ext cx="3581400" cy="2819400"/>
          </a:xfrm>
          <a:prstGeom prst="rect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txBody>
          <a:bodyPr lIns="91425" tIns="91425" rIns="91425" bIns="91425" anchor="t" anchorCtr="0"/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indent="-1524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30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indent="-13335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indent="-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4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indent="-1143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18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u="sng" dirty="0" smtClean="0"/>
              <a:t>Association</a:t>
            </a:r>
          </a:p>
          <a:p>
            <a:pPr marL="476250" indent="-285750">
              <a:buFont typeface="Arial"/>
              <a:buChar char="•"/>
            </a:pPr>
            <a:r>
              <a:rPr lang="en-US" sz="1600" dirty="0" smtClean="0"/>
              <a:t>Buildings/storage space</a:t>
            </a:r>
          </a:p>
          <a:p>
            <a:pPr marL="476250" indent="-285750">
              <a:buFont typeface="Arial"/>
              <a:buChar char="•"/>
            </a:pPr>
            <a:r>
              <a:rPr lang="en-US" sz="1600" dirty="0" smtClean="0"/>
              <a:t>Equipment 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Stove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Popping equipment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Mill</a:t>
            </a:r>
          </a:p>
          <a:p>
            <a:pPr marL="876300" lvl="1" indent="-285750">
              <a:buFont typeface="Arial"/>
              <a:buChar char="•"/>
            </a:pPr>
            <a:r>
              <a:rPr lang="en-US" sz="1400" dirty="0" smtClean="0"/>
              <a:t>Packaging equipment 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Projected Income: Small Farmer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9549186"/>
              </p:ext>
            </p:extLst>
          </p:nvPr>
        </p:nvGraphicFramePr>
        <p:xfrm>
          <a:off x="1765300" y="1513742"/>
          <a:ext cx="5168900" cy="3344008"/>
        </p:xfrm>
        <a:graphic>
          <a:graphicData uri="http://schemas.openxmlformats.org/drawingml/2006/table">
            <a:tbl>
              <a:tblPr/>
              <a:tblGrid>
                <a:gridCol w="2243394"/>
                <a:gridCol w="1030748"/>
                <a:gridCol w="1030748"/>
                <a:gridCol w="864010"/>
              </a:tblGrid>
              <a:tr h="1840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</a:t>
                      </a:r>
                      <a:r>
                        <a:rPr lang="en-US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harvest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Typical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INCOME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Sale Price (GTQ/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qq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1200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Yield (qq/cuerda)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1.5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Amt. Cultivated (cuerdas)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Consumed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60%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Income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960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sng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EXPENSES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CE6F1"/>
                    </a:solidFill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Seed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62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24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Fertilizer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250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50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-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Irrigation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16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Expenses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366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112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24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4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34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488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936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20078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 MARGIN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81%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98%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952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Projected Income: Association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4291734"/>
              </p:ext>
            </p:extLst>
          </p:nvPr>
        </p:nvGraphicFramePr>
        <p:xfrm>
          <a:off x="76200" y="1200150"/>
          <a:ext cx="4190999" cy="3047995"/>
        </p:xfrm>
        <a:graphic>
          <a:graphicData uri="http://schemas.openxmlformats.org/drawingml/2006/table">
            <a:tbl>
              <a:tblPr/>
              <a:tblGrid>
                <a:gridCol w="2153529"/>
                <a:gridCol w="1018735"/>
                <a:gridCol w="1018735"/>
              </a:tblGrid>
              <a:tr h="165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year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Popped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Flour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Alegria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Popped (poporopo)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Flour (harina)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Alegria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# Members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Membership fees (GTQ/yr)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377,008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377,008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075686"/>
              </p:ext>
            </p:extLst>
          </p:nvPr>
        </p:nvGraphicFramePr>
        <p:xfrm>
          <a:off x="4495802" y="1200150"/>
          <a:ext cx="4571998" cy="3809992"/>
        </p:xfrm>
        <a:graphic>
          <a:graphicData uri="http://schemas.openxmlformats.org/drawingml/2006/table">
            <a:tbl>
              <a:tblPr/>
              <a:tblGrid>
                <a:gridCol w="2362200"/>
                <a:gridCol w="1143000"/>
                <a:gridCol w="1066798"/>
              </a:tblGrid>
              <a:tr h="165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year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EXPENSES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Units Sold (assume 1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10,000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10,000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Purchase Price (GTQ/qq)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1,200.00GTQ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800.00GTQ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Purchase Amt. (qq)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Purchase Expense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120,000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80,000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Packaging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1,155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1,155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Transportation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5,000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Training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Labor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Taxes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64,091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64,091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Overhead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License (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depreciated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 yr.)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2,667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Lab Fees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Popper (depreciated 3 yr.)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4,167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4,167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Building Maintenance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Utilities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Marketing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Expenses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233,479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190,613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143,528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186,395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5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 MARGIN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2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1524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Summary</a:t>
            </a:r>
            <a:endParaRPr lang="en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Our Approach: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1123950"/>
            <a:ext cx="518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GOALS: Understand Our Beneficiaries &amp;  </a:t>
            </a:r>
          </a:p>
          <a:p>
            <a:r>
              <a:rPr lang="en-US" sz="1800" b="1" dirty="0" smtClean="0"/>
              <a:t>Trace the Guatemalan amaranth value chain</a:t>
            </a:r>
            <a:endParaRPr lang="en-US" sz="1800" b="1" dirty="0"/>
          </a:p>
        </p:txBody>
      </p:sp>
      <p:grpSp>
        <p:nvGrpSpPr>
          <p:cNvPr id="4" name="Group 4"/>
          <p:cNvGrpSpPr/>
          <p:nvPr/>
        </p:nvGrpSpPr>
        <p:grpSpPr>
          <a:xfrm>
            <a:off x="98135" y="1809749"/>
            <a:ext cx="8969664" cy="3276601"/>
            <a:chOff x="726406" y="2059693"/>
            <a:chExt cx="7480103" cy="3530669"/>
          </a:xfrm>
        </p:grpSpPr>
        <p:sp>
          <p:nvSpPr>
            <p:cNvPr id="6" name="AutoShape 3"/>
            <p:cNvSpPr>
              <a:spLocks noChangeArrowheads="1"/>
            </p:cNvSpPr>
            <p:nvPr/>
          </p:nvSpPr>
          <p:spPr bwMode="auto">
            <a:xfrm rot="16200000">
              <a:off x="6650759" y="3292475"/>
              <a:ext cx="2066925" cy="10445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5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 Customers</a:t>
              </a: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 rot="16200000">
              <a:off x="5352184" y="3162300"/>
              <a:ext cx="2355850" cy="1304925"/>
            </a:xfrm>
            <a:custGeom>
              <a:avLst/>
              <a:gdLst>
                <a:gd name="T0" fmla="*/ 252318315 w 21600"/>
                <a:gd name="T1" fmla="*/ 46312661 h 21600"/>
                <a:gd name="T2" fmla="*/ 128472907 w 21600"/>
                <a:gd name="T3" fmla="*/ 92625257 h 21600"/>
                <a:gd name="T4" fmla="*/ 4627391 w 21600"/>
                <a:gd name="T5" fmla="*/ 46312661 h 21600"/>
                <a:gd name="T6" fmla="*/ 12847290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Bulk Buyers </a:t>
              </a:r>
              <a:r>
                <a:rPr lang="en-GB" altLang="ja-JP" sz="12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(Local or Export)</a:t>
              </a:r>
            </a:p>
            <a:p>
              <a:pPr algn="ctr">
                <a:defRPr/>
              </a:pPr>
              <a:endParaRPr lang="en-GB" altLang="ja-JP" sz="12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 rot="16200000">
              <a:off x="3740813" y="2997725"/>
              <a:ext cx="2787650" cy="1568450"/>
            </a:xfrm>
            <a:custGeom>
              <a:avLst/>
              <a:gdLst>
                <a:gd name="T0" fmla="*/ 353288952 w 21600"/>
                <a:gd name="T1" fmla="*/ 66790009 h 21600"/>
                <a:gd name="T2" fmla="*/ 179884086 w 21600"/>
                <a:gd name="T3" fmla="*/ 133579940 h 21600"/>
                <a:gd name="T4" fmla="*/ 6479221 w 21600"/>
                <a:gd name="T5" fmla="*/ 66790009 h 21600"/>
                <a:gd name="T6" fmla="*/ 179884086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>
                <a:defRPr/>
              </a:pPr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pitchFamily="50" charset="-128"/>
                </a:rPr>
                <a:t>Associations (Organizers)</a:t>
              </a: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 smtClean="0">
                <a:solidFill>
                  <a:schemeClr val="bg1"/>
                </a:solidFill>
                <a:ea typeface="ＭＳ Ｐゴシック" pitchFamily="50" charset="-128"/>
              </a:endParaRPr>
            </a:p>
            <a:p>
              <a:pPr algn="ctr">
                <a:defRPr/>
              </a:pPr>
              <a:endParaRPr lang="en-GB" altLang="ja-JP" sz="1400" b="1" dirty="0">
                <a:solidFill>
                  <a:schemeClr val="bg1"/>
                </a:solidFill>
                <a:ea typeface="ＭＳ Ｐゴシック" pitchFamily="50" charset="-128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auto">
            <a:xfrm rot="16200000">
              <a:off x="1921235" y="2988468"/>
              <a:ext cx="3290887" cy="16541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/>
              <a:r>
                <a:rPr lang="en-GB" altLang="ja-JP" sz="1400" b="1" dirty="0" smtClean="0">
                  <a:solidFill>
                    <a:schemeClr val="bg1"/>
                  </a:solidFill>
                  <a:ea typeface="ＭＳ Ｐゴシック" charset="-128"/>
                </a:rPr>
                <a:t>Small Scale Farmers</a:t>
              </a: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 rot="16200000">
              <a:off x="-94889" y="2880988"/>
              <a:ext cx="3530669" cy="188807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189 w 21600"/>
                <a:gd name="T13" fmla="*/ 2189 h 21600"/>
                <a:gd name="T14" fmla="*/ 19411 w 21600"/>
                <a:gd name="T15" fmla="*/ 19411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778" y="21600"/>
                  </a:lnTo>
                  <a:lnTo>
                    <a:pt x="2082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noFill/>
              <a:miter lim="800000"/>
              <a:headEnd/>
              <a:tailEnd/>
            </a:ln>
          </p:spPr>
          <p:txBody>
            <a:bodyPr vert="eaVert" lIns="9144" tIns="9144" rIns="9144" bIns="9144" anchor="ctr"/>
            <a:lstStyle/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r>
                <a:rPr lang="en-GB" altLang="ja-JP" b="1" dirty="0" smtClean="0">
                  <a:solidFill>
                    <a:schemeClr val="bg1"/>
                  </a:solidFill>
                  <a:ea typeface="ＭＳ Ｐゴシック" charset="-128"/>
                </a:rPr>
                <a:t>Families / Individual Consumption</a:t>
              </a: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 smtClean="0">
                <a:solidFill>
                  <a:schemeClr val="bg1"/>
                </a:solidFill>
                <a:ea typeface="ＭＳ Ｐゴシック" charset="-128"/>
              </a:endParaRPr>
            </a:p>
            <a:p>
              <a:pPr algn="ctr"/>
              <a:endParaRPr lang="en-GB" altLang="ja-JP" sz="1400" b="1" dirty="0">
                <a:solidFill>
                  <a:schemeClr val="bg1"/>
                </a:solidFill>
                <a:ea typeface="ＭＳ Ｐゴシック" charset="-128"/>
              </a:endParaRPr>
            </a:p>
          </p:txBody>
        </p:sp>
      </p:grpSp>
      <p:pic>
        <p:nvPicPr>
          <p:cNvPr id="11" name="Picture 10" descr="DSCN198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00329" y="2962280"/>
            <a:ext cx="1904994" cy="1428746"/>
          </a:xfrm>
          <a:prstGeom prst="rect">
            <a:avLst/>
          </a:prstGeom>
        </p:spPr>
      </p:pic>
      <p:pic>
        <p:nvPicPr>
          <p:cNvPr id="13" name="Picture 12" descr="IMG_3740.jpg"/>
          <p:cNvPicPr>
            <a:picLocks noChangeAspect="1"/>
          </p:cNvPicPr>
          <p:nvPr/>
        </p:nvPicPr>
        <p:blipFill>
          <a:blip r:embed="rId3"/>
          <a:srcRect t="6176" r="29338"/>
          <a:stretch>
            <a:fillRect/>
          </a:stretch>
        </p:blipFill>
        <p:spPr>
          <a:xfrm>
            <a:off x="304800" y="2724150"/>
            <a:ext cx="1759957" cy="1752600"/>
          </a:xfrm>
          <a:prstGeom prst="rect">
            <a:avLst/>
          </a:prstGeom>
        </p:spPr>
      </p:pic>
      <p:pic>
        <p:nvPicPr>
          <p:cNvPr id="14" name="Picture 13" descr="IMG_2952.JPG"/>
          <p:cNvPicPr>
            <a:picLocks noChangeAspect="1"/>
          </p:cNvPicPr>
          <p:nvPr/>
        </p:nvPicPr>
        <p:blipFill>
          <a:blip r:embed="rId4"/>
          <a:srcRect l="61875" t="30000" b="3750"/>
          <a:stretch>
            <a:fillRect/>
          </a:stretch>
        </p:blipFill>
        <p:spPr>
          <a:xfrm>
            <a:off x="8108474" y="3105150"/>
            <a:ext cx="730726" cy="952259"/>
          </a:xfrm>
          <a:prstGeom prst="rect">
            <a:avLst/>
          </a:prstGeom>
        </p:spPr>
      </p:pic>
      <p:pic>
        <p:nvPicPr>
          <p:cNvPr id="17" name="Picture 16" descr="DSCN1925.jpg"/>
          <p:cNvPicPr>
            <a:picLocks noChangeAspect="1"/>
          </p:cNvPicPr>
          <p:nvPr/>
        </p:nvPicPr>
        <p:blipFill>
          <a:blip r:embed="rId5"/>
          <a:srcRect l="15625" t="8681" r="6510" b="6944"/>
          <a:stretch>
            <a:fillRect/>
          </a:stretch>
        </p:blipFill>
        <p:spPr>
          <a:xfrm rot="5400000">
            <a:off x="7085086" y="3320989"/>
            <a:ext cx="677359" cy="550482"/>
          </a:xfrm>
          <a:prstGeom prst="rect">
            <a:avLst/>
          </a:prstGeom>
        </p:spPr>
      </p:pic>
      <p:pic>
        <p:nvPicPr>
          <p:cNvPr id="19" name="Picture 18" descr="images.jpeg"/>
          <p:cNvPicPr>
            <a:picLocks noChangeAspect="1"/>
          </p:cNvPicPr>
          <p:nvPr/>
        </p:nvPicPr>
        <p:blipFill>
          <a:blip r:embed="rId6"/>
          <a:srcRect l="28800" t="6400" r="28800" b="6400"/>
          <a:stretch>
            <a:fillRect/>
          </a:stretch>
        </p:blipFill>
        <p:spPr>
          <a:xfrm>
            <a:off x="6520575" y="3146485"/>
            <a:ext cx="566025" cy="873065"/>
          </a:xfrm>
          <a:prstGeom prst="rect">
            <a:avLst/>
          </a:prstGeom>
        </p:spPr>
      </p:pic>
      <p:pic>
        <p:nvPicPr>
          <p:cNvPr id="20" name="Shape 233"/>
          <p:cNvPicPr preferRelativeResize="0"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7815" y="118776"/>
            <a:ext cx="2889985" cy="1614774"/>
          </a:xfrm>
          <a:prstGeom prst="rect">
            <a:avLst/>
          </a:prstGeom>
          <a:noFill/>
          <a:ln w="47625">
            <a:solidFill>
              <a:schemeClr val="bg2">
                <a:lumMod val="75000"/>
              </a:schemeClr>
            </a:solidFill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400" y="2800350"/>
            <a:ext cx="533400" cy="635000"/>
          </a:xfrm>
          <a:prstGeom prst="rect">
            <a:avLst/>
          </a:prstGeom>
        </p:spPr>
      </p:pic>
      <p:pic>
        <p:nvPicPr>
          <p:cNvPr id="23" name="Picture 22" descr="Screen shot 2014-03-13 at 8.31.03 AM.png"/>
          <p:cNvPicPr>
            <a:picLocks noChangeAspect="1"/>
          </p:cNvPicPr>
          <p:nvPr/>
        </p:nvPicPr>
        <p:blipFill>
          <a:blip r:embed="rId9"/>
          <a:srcRect l="11576" r="4630"/>
          <a:stretch>
            <a:fillRect/>
          </a:stretch>
        </p:blipFill>
        <p:spPr>
          <a:xfrm>
            <a:off x="4706562" y="2784124"/>
            <a:ext cx="703638" cy="702026"/>
          </a:xfrm>
          <a:prstGeom prst="rect">
            <a:avLst/>
          </a:prstGeom>
          <a:ln w="222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400" y="3665913"/>
            <a:ext cx="1371600" cy="42983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43434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61722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>
            <a:off x="7772400" y="3181350"/>
            <a:ext cx="304800" cy="3048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7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0" y="57150"/>
            <a:ext cx="9144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sz="3400" dirty="0" smtClean="0"/>
              <a:t> Next Steps: Deliverables</a:t>
            </a:r>
            <a:endParaRPr lang="en" sz="3400" dirty="0"/>
          </a:p>
        </p:txBody>
      </p:sp>
      <p:sp>
        <p:nvSpPr>
          <p:cNvPr id="16" name="Freeform 3"/>
          <p:cNvSpPr>
            <a:spLocks/>
          </p:cNvSpPr>
          <p:nvPr>
            <p:custDataLst>
              <p:tags r:id="rId1"/>
            </p:custDataLst>
          </p:nvPr>
        </p:nvSpPr>
        <p:spPr bwMode="blackWhite">
          <a:xfrm>
            <a:off x="4191000" y="1545526"/>
            <a:ext cx="3733800" cy="3388424"/>
          </a:xfrm>
          <a:custGeom>
            <a:avLst/>
            <a:gdLst>
              <a:gd name="T0" fmla="*/ 2147483647 w 1934"/>
              <a:gd name="T1" fmla="*/ 0 h 1970"/>
              <a:gd name="T2" fmla="*/ 2147483647 w 1934"/>
              <a:gd name="T3" fmla="*/ 0 h 1970"/>
              <a:gd name="T4" fmla="*/ 2147483647 w 1934"/>
              <a:gd name="T5" fmla="*/ 2147483647 h 1970"/>
              <a:gd name="T6" fmla="*/ 2147483647 w 1934"/>
              <a:gd name="T7" fmla="*/ 2147483647 h 1970"/>
              <a:gd name="T8" fmla="*/ 2147483647 w 1934"/>
              <a:gd name="T9" fmla="*/ 2147483647 h 1970"/>
              <a:gd name="T10" fmla="*/ 2147483647 w 1934"/>
              <a:gd name="T11" fmla="*/ 2147483647 h 1970"/>
              <a:gd name="T12" fmla="*/ 2147483647 w 1934"/>
              <a:gd name="T13" fmla="*/ 2147483647 h 1970"/>
              <a:gd name="T14" fmla="*/ 0 w 1934"/>
              <a:gd name="T15" fmla="*/ 2147483647 h 1970"/>
              <a:gd name="T16" fmla="*/ 2147483647 w 1934"/>
              <a:gd name="T17" fmla="*/ 2147483647 h 1970"/>
              <a:gd name="T18" fmla="*/ 2147483647 w 1934"/>
              <a:gd name="T19" fmla="*/ 2147483647 h 1970"/>
              <a:gd name="T20" fmla="*/ 2147483647 w 1934"/>
              <a:gd name="T21" fmla="*/ 2147483647 h 1970"/>
              <a:gd name="T22" fmla="*/ 2147483647 w 1934"/>
              <a:gd name="T23" fmla="*/ 2147483647 h 1970"/>
              <a:gd name="T24" fmla="*/ 2147483647 w 1934"/>
              <a:gd name="T25" fmla="*/ 2147483647 h 1970"/>
              <a:gd name="T26" fmla="*/ 2147483647 w 1934"/>
              <a:gd name="T27" fmla="*/ 2147483647 h 1970"/>
              <a:gd name="T28" fmla="*/ 2147483647 w 1934"/>
              <a:gd name="T29" fmla="*/ 2147483647 h 1970"/>
              <a:gd name="T30" fmla="*/ 2147483647 w 1934"/>
              <a:gd name="T31" fmla="*/ 0 h 197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34"/>
              <a:gd name="T49" fmla="*/ 0 h 1970"/>
              <a:gd name="T50" fmla="*/ 1934 w 1934"/>
              <a:gd name="T51" fmla="*/ 1970 h 1970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5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5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5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5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633 w 1933"/>
              <a:gd name="connsiteY14" fmla="*/ 692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379 w 1933"/>
              <a:gd name="connsiteY14" fmla="*/ 374 h 1969"/>
              <a:gd name="connsiteX15" fmla="*/ 414 w 1933"/>
              <a:gd name="connsiteY15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694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44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44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10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10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10 h 1969"/>
              <a:gd name="connsiteX14" fmla="*/ 532 w 1933"/>
              <a:gd name="connsiteY14" fmla="*/ 727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14 w 1933"/>
              <a:gd name="connsiteY0" fmla="*/ 0 h 1969"/>
              <a:gd name="connsiteX1" fmla="*/ 1933 w 1933"/>
              <a:gd name="connsiteY1" fmla="*/ 0 h 1969"/>
              <a:gd name="connsiteX2" fmla="*/ 1933 w 1933"/>
              <a:gd name="connsiteY2" fmla="*/ 1969 h 1969"/>
              <a:gd name="connsiteX3" fmla="*/ 241 w 1933"/>
              <a:gd name="connsiteY3" fmla="*/ 1969 h 1969"/>
              <a:gd name="connsiteX4" fmla="*/ 284 w 1933"/>
              <a:gd name="connsiteY4" fmla="*/ 1434 h 1969"/>
              <a:gd name="connsiteX5" fmla="*/ 198 w 1933"/>
              <a:gd name="connsiteY5" fmla="*/ 1434 h 1969"/>
              <a:gd name="connsiteX6" fmla="*/ 198 w 1933"/>
              <a:gd name="connsiteY6" fmla="*/ 1683 h 1969"/>
              <a:gd name="connsiteX7" fmla="*/ 0 w 1933"/>
              <a:gd name="connsiteY7" fmla="*/ 1265 h 1969"/>
              <a:gd name="connsiteX8" fmla="*/ 198 w 1933"/>
              <a:gd name="connsiteY8" fmla="*/ 864 h 1969"/>
              <a:gd name="connsiteX9" fmla="*/ 198 w 1933"/>
              <a:gd name="connsiteY9" fmla="*/ 1113 h 1969"/>
              <a:gd name="connsiteX10" fmla="*/ 310 w 1933"/>
              <a:gd name="connsiteY10" fmla="*/ 1113 h 1969"/>
              <a:gd name="connsiteX11" fmla="*/ 345 w 1933"/>
              <a:gd name="connsiteY11" fmla="*/ 864 h 1969"/>
              <a:gd name="connsiteX12" fmla="*/ 336 w 1933"/>
              <a:gd name="connsiteY12" fmla="*/ 1095 h 1969"/>
              <a:gd name="connsiteX13" fmla="*/ 535 w 1933"/>
              <a:gd name="connsiteY13" fmla="*/ 710 h 1969"/>
              <a:gd name="connsiteX14" fmla="*/ 532 w 1933"/>
              <a:gd name="connsiteY14" fmla="*/ 701 h 1969"/>
              <a:gd name="connsiteX15" fmla="*/ 379 w 1933"/>
              <a:gd name="connsiteY15" fmla="*/ 374 h 1969"/>
              <a:gd name="connsiteX16" fmla="*/ 414 w 1933"/>
              <a:gd name="connsiteY16" fmla="*/ 0 h 1969"/>
              <a:gd name="connsiteX0" fmla="*/ 428 w 1947"/>
              <a:gd name="connsiteY0" fmla="*/ 0 h 1969"/>
              <a:gd name="connsiteX1" fmla="*/ 1947 w 1947"/>
              <a:gd name="connsiteY1" fmla="*/ 0 h 1969"/>
              <a:gd name="connsiteX2" fmla="*/ 1947 w 1947"/>
              <a:gd name="connsiteY2" fmla="*/ 1969 h 1969"/>
              <a:gd name="connsiteX3" fmla="*/ 255 w 1947"/>
              <a:gd name="connsiteY3" fmla="*/ 1969 h 1969"/>
              <a:gd name="connsiteX4" fmla="*/ 298 w 1947"/>
              <a:gd name="connsiteY4" fmla="*/ 1434 h 1969"/>
              <a:gd name="connsiteX5" fmla="*/ 212 w 1947"/>
              <a:gd name="connsiteY5" fmla="*/ 1434 h 1969"/>
              <a:gd name="connsiteX6" fmla="*/ 212 w 1947"/>
              <a:gd name="connsiteY6" fmla="*/ 1683 h 1969"/>
              <a:gd name="connsiteX7" fmla="*/ 14 w 1947"/>
              <a:gd name="connsiteY7" fmla="*/ 1265 h 1969"/>
              <a:gd name="connsiteX8" fmla="*/ 0 w 1947"/>
              <a:gd name="connsiteY8" fmla="*/ 1265 h 1969"/>
              <a:gd name="connsiteX9" fmla="*/ 212 w 1947"/>
              <a:gd name="connsiteY9" fmla="*/ 864 h 1969"/>
              <a:gd name="connsiteX10" fmla="*/ 212 w 1947"/>
              <a:gd name="connsiteY10" fmla="*/ 1113 h 1969"/>
              <a:gd name="connsiteX11" fmla="*/ 324 w 1947"/>
              <a:gd name="connsiteY11" fmla="*/ 1113 h 1969"/>
              <a:gd name="connsiteX12" fmla="*/ 359 w 1947"/>
              <a:gd name="connsiteY12" fmla="*/ 864 h 1969"/>
              <a:gd name="connsiteX13" fmla="*/ 350 w 1947"/>
              <a:gd name="connsiteY13" fmla="*/ 1095 h 1969"/>
              <a:gd name="connsiteX14" fmla="*/ 549 w 1947"/>
              <a:gd name="connsiteY14" fmla="*/ 710 h 1969"/>
              <a:gd name="connsiteX15" fmla="*/ 546 w 1947"/>
              <a:gd name="connsiteY15" fmla="*/ 701 h 1969"/>
              <a:gd name="connsiteX16" fmla="*/ 393 w 1947"/>
              <a:gd name="connsiteY16" fmla="*/ 374 h 1969"/>
              <a:gd name="connsiteX17" fmla="*/ 428 w 1947"/>
              <a:gd name="connsiteY17" fmla="*/ 0 h 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47" h="1969">
                <a:moveTo>
                  <a:pt x="428" y="0"/>
                </a:moveTo>
                <a:lnTo>
                  <a:pt x="1947" y="0"/>
                </a:lnTo>
                <a:lnTo>
                  <a:pt x="1947" y="1969"/>
                </a:lnTo>
                <a:lnTo>
                  <a:pt x="255" y="1969"/>
                </a:lnTo>
                <a:cubicBezTo>
                  <a:pt x="269" y="1791"/>
                  <a:pt x="284" y="1612"/>
                  <a:pt x="298" y="1434"/>
                </a:cubicBezTo>
                <a:lnTo>
                  <a:pt x="212" y="1434"/>
                </a:lnTo>
                <a:lnTo>
                  <a:pt x="212" y="1683"/>
                </a:lnTo>
                <a:lnTo>
                  <a:pt x="14" y="1265"/>
                </a:lnTo>
                <a:lnTo>
                  <a:pt x="0" y="1265"/>
                </a:lnTo>
                <a:lnTo>
                  <a:pt x="212" y="864"/>
                </a:lnTo>
                <a:lnTo>
                  <a:pt x="212" y="1113"/>
                </a:lnTo>
                <a:lnTo>
                  <a:pt x="324" y="1113"/>
                </a:lnTo>
                <a:cubicBezTo>
                  <a:pt x="336" y="1030"/>
                  <a:pt x="347" y="947"/>
                  <a:pt x="359" y="864"/>
                </a:cubicBezTo>
                <a:lnTo>
                  <a:pt x="350" y="1095"/>
                </a:lnTo>
                <a:cubicBezTo>
                  <a:pt x="416" y="961"/>
                  <a:pt x="463" y="838"/>
                  <a:pt x="549" y="710"/>
                </a:cubicBezTo>
                <a:cubicBezTo>
                  <a:pt x="524" y="672"/>
                  <a:pt x="547" y="701"/>
                  <a:pt x="546" y="701"/>
                </a:cubicBezTo>
                <a:lnTo>
                  <a:pt x="393" y="374"/>
                </a:lnTo>
                <a:cubicBezTo>
                  <a:pt x="405" y="249"/>
                  <a:pt x="416" y="125"/>
                  <a:pt x="428" y="0"/>
                </a:cubicBezTo>
              </a:path>
            </a:pathLst>
          </a:custGeom>
          <a:solidFill>
            <a:schemeClr val="accent3"/>
          </a:solidFill>
          <a:ln w="12700" cap="rnd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17" name="Freeform 2"/>
          <p:cNvSpPr>
            <a:spLocks/>
          </p:cNvSpPr>
          <p:nvPr>
            <p:custDataLst>
              <p:tags r:id="rId2"/>
            </p:custDataLst>
          </p:nvPr>
        </p:nvSpPr>
        <p:spPr bwMode="blackWhite">
          <a:xfrm>
            <a:off x="1676400" y="1545526"/>
            <a:ext cx="3561899" cy="3388424"/>
          </a:xfrm>
          <a:custGeom>
            <a:avLst/>
            <a:gdLst>
              <a:gd name="T0" fmla="*/ 2147483647 w 1934"/>
              <a:gd name="T1" fmla="*/ 2147483647 h 1970"/>
              <a:gd name="T2" fmla="*/ 0 w 1934"/>
              <a:gd name="T3" fmla="*/ 2147483647 h 1970"/>
              <a:gd name="T4" fmla="*/ 0 w 1934"/>
              <a:gd name="T5" fmla="*/ 0 h 1970"/>
              <a:gd name="T6" fmla="*/ 2147483647 w 1934"/>
              <a:gd name="T7" fmla="*/ 0 h 1970"/>
              <a:gd name="T8" fmla="*/ 2147483647 w 1934"/>
              <a:gd name="T9" fmla="*/ 2147483647 h 1970"/>
              <a:gd name="T10" fmla="*/ 2147483647 w 1934"/>
              <a:gd name="T11" fmla="*/ 2147483647 h 1970"/>
              <a:gd name="T12" fmla="*/ 2147483647 w 1934"/>
              <a:gd name="T13" fmla="*/ 2147483647 h 1970"/>
              <a:gd name="T14" fmla="*/ 2147483647 w 1934"/>
              <a:gd name="T15" fmla="*/ 2147483647 h 1970"/>
              <a:gd name="T16" fmla="*/ 2147483647 w 1934"/>
              <a:gd name="T17" fmla="*/ 2147483647 h 1970"/>
              <a:gd name="T18" fmla="*/ 2147483647 w 1934"/>
              <a:gd name="T19" fmla="*/ 2147483647 h 1970"/>
              <a:gd name="T20" fmla="*/ 2147483647 w 1934"/>
              <a:gd name="T21" fmla="*/ 2147483647 h 1970"/>
              <a:gd name="T22" fmla="*/ 2147483647 w 1934"/>
              <a:gd name="T23" fmla="*/ 2147483647 h 1970"/>
              <a:gd name="T24" fmla="*/ 2147483647 w 1934"/>
              <a:gd name="T25" fmla="*/ 2147483647 h 1970"/>
              <a:gd name="T26" fmla="*/ 2147483647 w 1934"/>
              <a:gd name="T27" fmla="*/ 2147483647 h 1970"/>
              <a:gd name="T28" fmla="*/ 2147483647 w 1934"/>
              <a:gd name="T29" fmla="*/ 2147483647 h 1970"/>
              <a:gd name="T30" fmla="*/ 2147483647 w 1934"/>
              <a:gd name="T31" fmla="*/ 2147483647 h 1970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34"/>
              <a:gd name="T49" fmla="*/ 0 h 1970"/>
              <a:gd name="T50" fmla="*/ 1934 w 1934"/>
              <a:gd name="T51" fmla="*/ 1970 h 1970"/>
              <a:gd name="connsiteX0" fmla="*/ 1518 w 1933"/>
              <a:gd name="connsiteY0" fmla="*/ 1969 h 1969"/>
              <a:gd name="connsiteX1" fmla="*/ 0 w 1933"/>
              <a:gd name="connsiteY1" fmla="*/ 1969 h 1969"/>
              <a:gd name="connsiteX2" fmla="*/ 0 w 1933"/>
              <a:gd name="connsiteY2" fmla="*/ 0 h 1969"/>
              <a:gd name="connsiteX3" fmla="*/ 1699 w 1933"/>
              <a:gd name="connsiteY3" fmla="*/ 0 h 1969"/>
              <a:gd name="connsiteX4" fmla="*/ 1648 w 1933"/>
              <a:gd name="connsiteY4" fmla="*/ 525 h 1969"/>
              <a:gd name="connsiteX5" fmla="*/ 1734 w 1933"/>
              <a:gd name="connsiteY5" fmla="*/ 525 h 1969"/>
              <a:gd name="connsiteX6" fmla="*/ 1734 w 1933"/>
              <a:gd name="connsiteY6" fmla="*/ 276 h 1969"/>
              <a:gd name="connsiteX7" fmla="*/ 1933 w 1933"/>
              <a:gd name="connsiteY7" fmla="*/ 703 h 1969"/>
              <a:gd name="connsiteX8" fmla="*/ 1734 w 1933"/>
              <a:gd name="connsiteY8" fmla="*/ 1104 h 1969"/>
              <a:gd name="connsiteX9" fmla="*/ 1734 w 1933"/>
              <a:gd name="connsiteY9" fmla="*/ 855 h 1969"/>
              <a:gd name="connsiteX10" fmla="*/ 1622 w 1933"/>
              <a:gd name="connsiteY10" fmla="*/ 855 h 1969"/>
              <a:gd name="connsiteX11" fmla="*/ 1596 w 1933"/>
              <a:gd name="connsiteY11" fmla="*/ 1162 h 1969"/>
              <a:gd name="connsiteX12" fmla="*/ 1596 w 1933"/>
              <a:gd name="connsiteY12" fmla="*/ 864 h 1969"/>
              <a:gd name="connsiteX13" fmla="*/ 1397 w 1933"/>
              <a:gd name="connsiteY13" fmla="*/ 1256 h 1969"/>
              <a:gd name="connsiteX14" fmla="*/ 1556 w 1933"/>
              <a:gd name="connsiteY14" fmla="*/ 1597 h 1969"/>
              <a:gd name="connsiteX15" fmla="*/ 1518 w 1933"/>
              <a:gd name="connsiteY15" fmla="*/ 1969 h 1969"/>
              <a:gd name="connsiteX0" fmla="*/ 1518 w 1933"/>
              <a:gd name="connsiteY0" fmla="*/ 1969 h 1969"/>
              <a:gd name="connsiteX1" fmla="*/ 0 w 1933"/>
              <a:gd name="connsiteY1" fmla="*/ 1969 h 1969"/>
              <a:gd name="connsiteX2" fmla="*/ 0 w 1933"/>
              <a:gd name="connsiteY2" fmla="*/ 0 h 1969"/>
              <a:gd name="connsiteX3" fmla="*/ 1699 w 1933"/>
              <a:gd name="connsiteY3" fmla="*/ 0 h 1969"/>
              <a:gd name="connsiteX4" fmla="*/ 1648 w 1933"/>
              <a:gd name="connsiteY4" fmla="*/ 525 h 1969"/>
              <a:gd name="connsiteX5" fmla="*/ 1734 w 1933"/>
              <a:gd name="connsiteY5" fmla="*/ 525 h 1969"/>
              <a:gd name="connsiteX6" fmla="*/ 1734 w 1933"/>
              <a:gd name="connsiteY6" fmla="*/ 276 h 1969"/>
              <a:gd name="connsiteX7" fmla="*/ 1933 w 1933"/>
              <a:gd name="connsiteY7" fmla="*/ 703 h 1969"/>
              <a:gd name="connsiteX8" fmla="*/ 1734 w 1933"/>
              <a:gd name="connsiteY8" fmla="*/ 1104 h 1969"/>
              <a:gd name="connsiteX9" fmla="*/ 1734 w 1933"/>
              <a:gd name="connsiteY9" fmla="*/ 855 h 1969"/>
              <a:gd name="connsiteX10" fmla="*/ 1622 w 1933"/>
              <a:gd name="connsiteY10" fmla="*/ 855 h 1969"/>
              <a:gd name="connsiteX11" fmla="*/ 1596 w 1933"/>
              <a:gd name="connsiteY11" fmla="*/ 1162 h 1969"/>
              <a:gd name="connsiteX12" fmla="*/ 1596 w 1933"/>
              <a:gd name="connsiteY12" fmla="*/ 864 h 1969"/>
              <a:gd name="connsiteX13" fmla="*/ 1397 w 1933"/>
              <a:gd name="connsiteY13" fmla="*/ 1256 h 1969"/>
              <a:gd name="connsiteX14" fmla="*/ 1556 w 1933"/>
              <a:gd name="connsiteY14" fmla="*/ 1597 h 1969"/>
              <a:gd name="connsiteX15" fmla="*/ 1518 w 1933"/>
              <a:gd name="connsiteY15" fmla="*/ 1969 h 1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933" h="1969">
                <a:moveTo>
                  <a:pt x="1518" y="1969"/>
                </a:moveTo>
                <a:lnTo>
                  <a:pt x="0" y="1969"/>
                </a:lnTo>
                <a:lnTo>
                  <a:pt x="0" y="0"/>
                </a:lnTo>
                <a:lnTo>
                  <a:pt x="1699" y="0"/>
                </a:lnTo>
                <a:lnTo>
                  <a:pt x="1648" y="525"/>
                </a:lnTo>
                <a:lnTo>
                  <a:pt x="1734" y="525"/>
                </a:lnTo>
                <a:lnTo>
                  <a:pt x="1734" y="276"/>
                </a:lnTo>
                <a:lnTo>
                  <a:pt x="1933" y="703"/>
                </a:lnTo>
                <a:cubicBezTo>
                  <a:pt x="1867" y="837"/>
                  <a:pt x="1800" y="970"/>
                  <a:pt x="1734" y="1104"/>
                </a:cubicBezTo>
                <a:lnTo>
                  <a:pt x="1734" y="855"/>
                </a:lnTo>
                <a:lnTo>
                  <a:pt x="1622" y="855"/>
                </a:lnTo>
                <a:cubicBezTo>
                  <a:pt x="1613" y="938"/>
                  <a:pt x="1605" y="1079"/>
                  <a:pt x="1596" y="1162"/>
                </a:cubicBezTo>
                <a:lnTo>
                  <a:pt x="1596" y="864"/>
                </a:lnTo>
                <a:cubicBezTo>
                  <a:pt x="1530" y="995"/>
                  <a:pt x="1463" y="1125"/>
                  <a:pt x="1397" y="1256"/>
                </a:cubicBezTo>
                <a:lnTo>
                  <a:pt x="1556" y="1597"/>
                </a:lnTo>
                <a:cubicBezTo>
                  <a:pt x="1543" y="1721"/>
                  <a:pt x="1531" y="1845"/>
                  <a:pt x="1518" y="1969"/>
                </a:cubicBezTo>
              </a:path>
            </a:pathLst>
          </a:custGeom>
          <a:solidFill>
            <a:schemeClr val="bg1"/>
          </a:solidFill>
          <a:ln w="12700" cap="rnd">
            <a:solidFill>
              <a:schemeClr val="accent3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4294967295"/>
            <p:custDataLst>
              <p:tags r:id="rId3"/>
            </p:custDataLst>
          </p:nvPr>
        </p:nvSpPr>
        <p:spPr bwMode="auto">
          <a:xfrm>
            <a:off x="1676400" y="1581150"/>
            <a:ext cx="2971800" cy="914400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spcBef>
                <a:spcPts val="400"/>
              </a:spcBef>
            </a:pPr>
            <a:r>
              <a:rPr lang="en-US" sz="2000" b="1" dirty="0" smtClean="0">
                <a:solidFill>
                  <a:srgbClr val="002776"/>
                </a:solidFill>
              </a:rPr>
              <a:t>Business Plan for Small-Scale Farmers</a:t>
            </a:r>
            <a:endParaRPr sz="2000" b="1" dirty="0" smtClean="0">
              <a:solidFill>
                <a:srgbClr val="002776"/>
              </a:solidFill>
            </a:endParaRPr>
          </a:p>
        </p:txBody>
      </p:sp>
      <p:sp>
        <p:nvSpPr>
          <p:cNvPr id="19" name="Text Placeholder 9"/>
          <p:cNvSpPr>
            <a:spLocks noGrp="1"/>
          </p:cNvSpPr>
          <p:nvPr>
            <p:ph type="body" sz="quarter" idx="4294967295"/>
            <p:custDataLst>
              <p:tags r:id="rId4"/>
            </p:custDataLst>
          </p:nvPr>
        </p:nvSpPr>
        <p:spPr bwMode="auto">
          <a:xfrm>
            <a:off x="5562600" y="1581150"/>
            <a:ext cx="2667000" cy="1321286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spcBef>
                <a:spcPts val="400"/>
              </a:spcBef>
            </a:pPr>
            <a:r>
              <a:rPr lang="en-US" sz="2000" b="1" dirty="0" smtClean="0">
                <a:solidFill>
                  <a:schemeClr val="bg1"/>
                </a:solidFill>
              </a:rPr>
              <a:t>Market Study</a:t>
            </a:r>
            <a:r>
              <a:rPr sz="2000" b="1" dirty="0" smtClean="0">
                <a:solidFill>
                  <a:schemeClr val="bg1"/>
                </a:solidFill>
              </a:rPr>
              <a:t/>
            </a:r>
            <a:br>
              <a:rPr sz="2000" b="1" dirty="0" smtClean="0">
                <a:solidFill>
                  <a:schemeClr val="bg1"/>
                </a:solidFill>
              </a:rPr>
            </a:br>
            <a:endParaRPr sz="2000" b="1" dirty="0" smtClean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2419350"/>
            <a:ext cx="2514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Looking for feedback on key components to include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Need to discuss target farmers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Goal – rough draft within 3 weeks; receive CRS feedback; final draft end of April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57800" y="2421850"/>
            <a:ext cx="25146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Can focus broadly or narrow on a specific area market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Would like to work with Miguel, CRS Value Chain 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Goal – rough draft within 3 weeks; receive CRS feedback; final draft end of April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3350"/>
            <a:ext cx="8229600" cy="857400"/>
          </a:xfrm>
        </p:spPr>
        <p:txBody>
          <a:bodyPr/>
          <a:lstStyle/>
          <a:p>
            <a:r>
              <a:rPr lang="en-US" dirty="0" smtClean="0"/>
              <a:t>Ideas to Explore…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" y="1200150"/>
            <a:ext cx="8915400" cy="3725699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sz="2200" dirty="0" smtClean="0"/>
              <a:t>Supplying to CSR – oriented companies</a:t>
            </a:r>
          </a:p>
          <a:p>
            <a:pPr lvl="1">
              <a:buFont typeface="Arial"/>
              <a:buChar char="•"/>
            </a:pPr>
            <a:r>
              <a:rPr lang="en-US" sz="2200" dirty="0" err="1" smtClean="0"/>
              <a:t>Tortrix</a:t>
            </a:r>
            <a:endParaRPr lang="en-US" sz="2200" dirty="0" smtClean="0"/>
          </a:p>
          <a:p>
            <a:pPr lvl="1">
              <a:buFont typeface="Arial"/>
              <a:buChar char="•"/>
            </a:pPr>
            <a:r>
              <a:rPr lang="en-US" sz="2200" dirty="0" smtClean="0"/>
              <a:t>Cliff….</a:t>
            </a:r>
            <a:r>
              <a:rPr lang="en-US" sz="2200" i="1" dirty="0" err="1" smtClean="0"/>
              <a:t>Alegria</a:t>
            </a:r>
            <a:r>
              <a:rPr lang="en-US" sz="2200" i="1" dirty="0" smtClean="0"/>
              <a:t> Cliff bar?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At what supply level would export become   </a:t>
            </a:r>
            <a:br>
              <a:rPr lang="en-US" sz="2200" dirty="0" smtClean="0"/>
            </a:br>
            <a:r>
              <a:rPr lang="en-US" sz="2200" dirty="0" smtClean="0"/>
              <a:t>  viable?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More public-sector purchase opportunities?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Strategic alignment with the private sector pact?</a:t>
            </a:r>
          </a:p>
          <a:p>
            <a:pPr>
              <a:buFont typeface="Arial"/>
              <a:buChar char="•"/>
            </a:pPr>
            <a:r>
              <a:rPr lang="en-US" sz="2200" dirty="0" smtClean="0"/>
              <a:t> Additional amaranth products?</a:t>
            </a:r>
            <a:endParaRPr lang="en-US" sz="2200" dirty="0"/>
          </a:p>
        </p:txBody>
      </p:sp>
      <p:sp>
        <p:nvSpPr>
          <p:cNvPr id="5" name="Rectangle 4"/>
          <p:cNvSpPr/>
          <p:nvPr/>
        </p:nvSpPr>
        <p:spPr>
          <a:xfrm>
            <a:off x="6858000" y="1428750"/>
            <a:ext cx="1905000" cy="3048000"/>
          </a:xfrm>
          <a:prstGeom prst="rect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 descr="DSCN2086.jpg"/>
          <p:cNvPicPr>
            <a:picLocks noChangeAspect="1"/>
          </p:cNvPicPr>
          <p:nvPr/>
        </p:nvPicPr>
        <p:blipFill>
          <a:blip r:embed="rId2"/>
          <a:srcRect l="16927" t="20833" r="9115" b="27778"/>
          <a:stretch>
            <a:fillRect/>
          </a:stretch>
        </p:blipFill>
        <p:spPr>
          <a:xfrm rot="5400000">
            <a:off x="6558981" y="2261169"/>
            <a:ext cx="2521886" cy="131424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33350"/>
            <a:ext cx="8229600" cy="857400"/>
          </a:xfrm>
        </p:spPr>
        <p:txBody>
          <a:bodyPr/>
          <a:lstStyle/>
          <a:p>
            <a:r>
              <a:rPr lang="en-US" dirty="0" smtClean="0"/>
              <a:t>Discussion Time</a:t>
            </a:r>
            <a:endParaRPr lang="en-US" dirty="0"/>
          </a:p>
        </p:txBody>
      </p:sp>
      <p:pic>
        <p:nvPicPr>
          <p:cNvPr id="4" name="Picture 3" descr="_MG_031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00150"/>
            <a:ext cx="5772150" cy="3848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21364" y="4476750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2800" dirty="0" smtClean="0">
                <a:solidFill>
                  <a:schemeClr val="accent1">
                    <a:lumMod val="75000"/>
                  </a:schemeClr>
                </a:solidFill>
              </a:rPr>
              <a:t>Appendix</a:t>
            </a:r>
            <a:endParaRPr lang="en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"/>
            <a:ext cx="7010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4443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Projected Income: Association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354888"/>
              </p:ext>
            </p:extLst>
          </p:nvPr>
        </p:nvGraphicFramePr>
        <p:xfrm>
          <a:off x="76200" y="1200150"/>
          <a:ext cx="4190999" cy="3047995"/>
        </p:xfrm>
        <a:graphic>
          <a:graphicData uri="http://schemas.openxmlformats.org/drawingml/2006/table">
            <a:tbl>
              <a:tblPr/>
              <a:tblGrid>
                <a:gridCol w="2153529"/>
                <a:gridCol w="1018735"/>
                <a:gridCol w="1018735"/>
              </a:tblGrid>
              <a:tr h="16516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year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Popped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Flour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% Alegria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Popped (poporopo)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48.50GTQ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5000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Flour (harina)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22.50GTQ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Alegria</a:t>
                      </a:r>
                      <a:endParaRPr lang="en-US" sz="1000" b="0" i="1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Sale Price (GTQ/lb)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30.30GTQ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da-DK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Amt. Sold (lb)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# Members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Membership fees (GTQ/yr)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25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177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Income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377,008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377,008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4" name="Group 11"/>
          <p:cNvGrpSpPr/>
          <p:nvPr/>
        </p:nvGrpSpPr>
        <p:grpSpPr>
          <a:xfrm>
            <a:off x="4419600" y="1581150"/>
            <a:ext cx="152400" cy="533400"/>
            <a:chOff x="4419600" y="1581150"/>
            <a:chExt cx="228600" cy="5334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648200" y="1581150"/>
              <a:ext cx="0" cy="53340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419600" y="21145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4419600" y="15811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/>
          <p:cNvCxnSpPr/>
          <p:nvPr/>
        </p:nvCxnSpPr>
        <p:spPr>
          <a:xfrm flipH="1">
            <a:off x="4572000" y="1809750"/>
            <a:ext cx="990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17"/>
          <p:cNvGrpSpPr/>
          <p:nvPr/>
        </p:nvGrpSpPr>
        <p:grpSpPr>
          <a:xfrm>
            <a:off x="4419600" y="2571750"/>
            <a:ext cx="990600" cy="1066800"/>
            <a:chOff x="4419600" y="2343150"/>
            <a:chExt cx="990600" cy="1066800"/>
          </a:xfrm>
        </p:grpSpPr>
        <p:cxnSp>
          <p:nvCxnSpPr>
            <p:cNvPr id="15" name="Straight Arrow Connector 14"/>
            <p:cNvCxnSpPr/>
            <p:nvPr/>
          </p:nvCxnSpPr>
          <p:spPr>
            <a:xfrm flipH="1">
              <a:off x="4419600" y="2343150"/>
              <a:ext cx="990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4419600" y="2876550"/>
              <a:ext cx="990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>
              <a:off x="4419600" y="3409950"/>
              <a:ext cx="9906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8"/>
          <p:cNvGrpSpPr/>
          <p:nvPr/>
        </p:nvGrpSpPr>
        <p:grpSpPr>
          <a:xfrm>
            <a:off x="4495800" y="3714750"/>
            <a:ext cx="152400" cy="381000"/>
            <a:chOff x="4419600" y="1581150"/>
            <a:chExt cx="228600" cy="53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648200" y="1581150"/>
              <a:ext cx="0" cy="53340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4419600" y="21145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4419600" y="15811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/>
          <p:nvPr/>
        </p:nvCxnSpPr>
        <p:spPr>
          <a:xfrm flipH="1">
            <a:off x="4648200" y="3867150"/>
            <a:ext cx="9906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4676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218E-6 2.56711E-6 L -3.33218E-6 -0.0444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</p:spPr>
        <p:txBody>
          <a:bodyPr/>
          <a:lstStyle/>
          <a:p>
            <a:r>
              <a:rPr lang="en-US" dirty="0" smtClean="0"/>
              <a:t>Projected Income: Association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092023"/>
              </p:ext>
            </p:extLst>
          </p:nvPr>
        </p:nvGraphicFramePr>
        <p:xfrm>
          <a:off x="4495802" y="1200150"/>
          <a:ext cx="4571998" cy="3809992"/>
        </p:xfrm>
        <a:graphic>
          <a:graphicData uri="http://schemas.openxmlformats.org/drawingml/2006/table">
            <a:tbl>
              <a:tblPr/>
              <a:tblGrid>
                <a:gridCol w="2362200"/>
                <a:gridCol w="1143000"/>
                <a:gridCol w="1066798"/>
              </a:tblGrid>
              <a:tr h="1656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Per year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Worst Case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Best Case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sng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EXPENSES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Units Sold (assume 1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10,000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10,000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Purchase Price (GTQ/qq)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1,200.00GTQ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800.00GTQ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Purchase Amt. (qq)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100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Purchase Expense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120,000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80,000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Packaging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1,155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1,155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Transportation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5,000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Training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36,000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36,000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Labor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Taxes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64,091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64,091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Overhead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Menlo Regular"/>
                      </a:endParaRP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License (</a:t>
                      </a:r>
                      <a:r>
                        <a:rPr 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depreciated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 yr.)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2,667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2,000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Lab Fees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400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200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Popper (depreciated 3 yr.)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4,167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4,167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Building Maintenance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Utilities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  Marketing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1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add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Total Expenses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233,479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190,613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5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143,528 GTQ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 186,395 GTQ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F1DE"/>
                    </a:solidFill>
                  </a:tcPr>
                </a:tc>
              </a:tr>
              <a:tr h="19577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PROFIT MARGIN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38%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Menlo Regular"/>
                        </a:rPr>
                        <a:t>49%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" name="Group 5"/>
          <p:cNvGrpSpPr/>
          <p:nvPr/>
        </p:nvGrpSpPr>
        <p:grpSpPr>
          <a:xfrm flipH="1">
            <a:off x="4343400" y="1733550"/>
            <a:ext cx="76200" cy="533400"/>
            <a:chOff x="4419600" y="1581150"/>
            <a:chExt cx="228600" cy="533400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4648200" y="1581150"/>
              <a:ext cx="0" cy="53340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flipH="1">
              <a:off x="4419600" y="21145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4419600" y="15811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Straight Arrow Connector 9"/>
          <p:cNvCxnSpPr/>
          <p:nvPr/>
        </p:nvCxnSpPr>
        <p:spPr>
          <a:xfrm>
            <a:off x="3581400" y="19621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581400" y="27241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81400" y="29527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14"/>
          <p:cNvGrpSpPr/>
          <p:nvPr/>
        </p:nvGrpSpPr>
        <p:grpSpPr>
          <a:xfrm flipH="1">
            <a:off x="4267200" y="3943350"/>
            <a:ext cx="76200" cy="533400"/>
            <a:chOff x="4419600" y="1581150"/>
            <a:chExt cx="228600" cy="5334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648200" y="1581150"/>
              <a:ext cx="0" cy="53340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4419600" y="21145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4419600" y="1581150"/>
              <a:ext cx="228600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Arrow Connector 18"/>
          <p:cNvCxnSpPr/>
          <p:nvPr/>
        </p:nvCxnSpPr>
        <p:spPr>
          <a:xfrm>
            <a:off x="3505200" y="41719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505200" y="4705350"/>
            <a:ext cx="762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256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64" y="133350"/>
            <a:ext cx="8970236" cy="857400"/>
          </a:xfrm>
        </p:spPr>
        <p:txBody>
          <a:bodyPr/>
          <a:lstStyle/>
          <a:p>
            <a:r>
              <a:rPr lang="en-US" sz="3500" dirty="0" smtClean="0"/>
              <a:t>How We Broke Down the Project</a:t>
            </a:r>
            <a:endParaRPr lang="en-US" sz="3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-26350" y="1132051"/>
            <a:ext cx="9144000" cy="3725699"/>
          </a:xfrm>
        </p:spPr>
        <p:txBody>
          <a:bodyPr/>
          <a:lstStyle/>
          <a:p>
            <a:pPr marL="762000" indent="-571500">
              <a:buAutoNum type="romanUcPeriod"/>
            </a:pPr>
            <a:r>
              <a:rPr lang="en-US" sz="2200" dirty="0" smtClean="0">
                <a:solidFill>
                  <a:schemeClr val="tx2">
                    <a:lumMod val="25000"/>
                  </a:schemeClr>
                </a:solidFill>
              </a:rPr>
              <a:t>Individual/Family Demand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sz="2200" i="1" dirty="0" smtClean="0">
                <a:solidFill>
                  <a:schemeClr val="accent1">
                    <a:lumMod val="75000"/>
                  </a:schemeClr>
                </a:solidFill>
              </a:rPr>
              <a:t>Will people eat it? Buy it? Value it? </a:t>
            </a:r>
          </a:p>
          <a:p>
            <a:pPr marL="762000" indent="-571500">
              <a:buAutoNum type="romanUcPeriod"/>
            </a:pPr>
            <a:r>
              <a:rPr lang="en-US" sz="2200" dirty="0" smtClean="0">
                <a:solidFill>
                  <a:schemeClr val="tx2">
                    <a:lumMod val="25000"/>
                  </a:schemeClr>
                </a:solidFill>
              </a:rPr>
              <a:t>Small Farmer Production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sz="2200" i="1" dirty="0" smtClean="0">
                <a:solidFill>
                  <a:srgbClr val="608804"/>
                </a:solidFill>
              </a:rPr>
              <a:t>How can we convince risk-averse farmers to adopt?</a:t>
            </a:r>
          </a:p>
          <a:p>
            <a:pPr marL="762000" indent="-571500">
              <a:buAutoNum type="romanUcPeriod"/>
            </a:pPr>
            <a:r>
              <a:rPr lang="en-US" sz="2200" dirty="0" smtClean="0">
                <a:solidFill>
                  <a:schemeClr val="tx2">
                    <a:lumMod val="25000"/>
                  </a:schemeClr>
                </a:solidFill>
              </a:rPr>
              <a:t>Local Market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sz="2200" i="1" dirty="0" smtClean="0">
                <a:solidFill>
                  <a:srgbClr val="608804"/>
                </a:solidFill>
              </a:rPr>
              <a:t>Is there a business case to bring amaranth to market? Is there enough opportunity? What does it take to compete? </a:t>
            </a:r>
          </a:p>
          <a:p>
            <a:pPr marL="762000" indent="-571500">
              <a:buAutoNum type="romanUcPeriod"/>
            </a:pPr>
            <a:r>
              <a:rPr lang="en-US" sz="2200" dirty="0" smtClean="0">
                <a:solidFill>
                  <a:schemeClr val="tx2">
                    <a:lumMod val="25000"/>
                  </a:schemeClr>
                </a:solidFill>
              </a:rPr>
              <a:t>International Market Level</a:t>
            </a:r>
          </a:p>
          <a:p>
            <a:pPr marL="1162050" lvl="1" indent="-571500">
              <a:buFont typeface="Arial" panose="020B0604020202020204" pitchFamily="34" charset="0"/>
              <a:buChar char="•"/>
            </a:pPr>
            <a:r>
              <a:rPr lang="en-US" sz="2200" i="1" dirty="0" smtClean="0">
                <a:solidFill>
                  <a:srgbClr val="608804"/>
                </a:solidFill>
              </a:rPr>
              <a:t>Is export viable?  Does it help or hinder the project goals?</a:t>
            </a:r>
            <a:endParaRPr lang="en-US" sz="2200" i="1" dirty="0">
              <a:solidFill>
                <a:srgbClr val="60880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626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1312843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amaranth</a:t>
            </a:r>
            <a:r>
              <a:rPr lang="en-US" b="1" u="sng" dirty="0" smtClean="0">
                <a:solidFill>
                  <a:srgbClr val="AC2D3B"/>
                </a:solidFill>
              </a:rPr>
              <a:t> cultivation </a:t>
            </a:r>
            <a:r>
              <a:rPr lang="en-US" dirty="0" smtClean="0"/>
              <a:t>in rural communities </a:t>
            </a:r>
            <a:r>
              <a:rPr lang="en-US" b="1" u="sng" dirty="0" smtClean="0">
                <a:solidFill>
                  <a:srgbClr val="AC2D3B"/>
                </a:solidFill>
              </a:rPr>
              <a:t>is a viable strategy</a:t>
            </a:r>
            <a:r>
              <a:rPr lang="en-US" dirty="0" smtClean="0"/>
              <a:t> to address malnutrition and improve standards of living, by forming the cornerstone of a </a:t>
            </a:r>
            <a:r>
              <a:rPr lang="en-US" b="1" dirty="0" smtClean="0">
                <a:solidFill>
                  <a:srgbClr val="AC2D3B"/>
                </a:solidFill>
              </a:rPr>
              <a:t>nutrient-rich and economically attractive value chain.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241179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value chain analysis revealed a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critical gap at the association/organizer level</a:t>
            </a:r>
            <a:r>
              <a:rPr lang="en-US" dirty="0" smtClean="0"/>
              <a:t>, which may prevent small farmers from accessing markets.  We believe this is gap creates a clear opportunity for CRS intervention.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227243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cases we examined, the </a:t>
            </a:r>
            <a:r>
              <a:rPr lang="en-US" b="1" dirty="0" smtClean="0">
                <a:solidFill>
                  <a:srgbClr val="AC2D3B"/>
                </a:solidFill>
              </a:rPr>
              <a:t>factors most critical </a:t>
            </a:r>
            <a:r>
              <a:rPr lang="en-US" dirty="0" smtClean="0"/>
              <a:t>to the success of an amaranth project include </a:t>
            </a:r>
            <a:r>
              <a:rPr lang="en-US" b="1" dirty="0" smtClean="0">
                <a:solidFill>
                  <a:srgbClr val="AC2D3B"/>
                </a:solidFill>
              </a:rPr>
              <a:t>seed selection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AC2D3B"/>
                </a:solidFill>
              </a:rPr>
              <a:t>technical training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AC2D3B"/>
                </a:solidFill>
              </a:rPr>
              <a:t>dietary behavioral change </a:t>
            </a:r>
            <a:r>
              <a:rPr lang="en-US" dirty="0" smtClean="0"/>
              <a:t>programs, </a:t>
            </a:r>
            <a:r>
              <a:rPr lang="en-US" b="1" dirty="0" smtClean="0">
                <a:solidFill>
                  <a:srgbClr val="AC2D3B"/>
                </a:solidFill>
              </a:rPr>
              <a:t>strong organization </a:t>
            </a:r>
            <a:r>
              <a:rPr lang="en-US" dirty="0" smtClean="0"/>
              <a:t>led by well-trained leadership, and an eventual path to market. 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3200" y="4132243"/>
            <a:ext cx="617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Significant value creation &amp; capture happens at the association/organizer level </a:t>
            </a:r>
            <a:r>
              <a:rPr lang="en-US" dirty="0" smtClean="0"/>
              <a:t>of the value chain.  After farmers have been successfully connected to markets, </a:t>
            </a:r>
            <a:r>
              <a:rPr lang="en-US" b="1" dirty="0" smtClean="0">
                <a:solidFill>
                  <a:srgbClr val="AC2D3B"/>
                </a:solidFill>
              </a:rPr>
              <a:t>a good next step </a:t>
            </a:r>
            <a:r>
              <a:rPr lang="en-US" dirty="0" smtClean="0"/>
              <a:t>would be supporting them to move further up the value chain into these value-added activities.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14894"/>
          <a:stretch/>
        </p:blipFill>
        <p:spPr>
          <a:xfrm>
            <a:off x="0" y="0"/>
            <a:ext cx="9144000" cy="5141173"/>
          </a:xfrm>
          <a:prstGeom prst="rect">
            <a:avLst/>
          </a:prstGeom>
        </p:spPr>
      </p:pic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857400"/>
          </a:xfrm>
          <a:prstGeom prst="rect">
            <a:avLst/>
          </a:prstGeom>
          <a:solidFill>
            <a:schemeClr val="bg2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>
                <a:latin typeface="Trebuchet MS"/>
                <a:ea typeface="Trebuchet MS"/>
                <a:cs typeface="Trebuchet MS"/>
                <a:sym typeface="Trebuchet MS"/>
              </a:rPr>
              <a:t>Scope of Work</a:t>
            </a:r>
            <a:endParaRPr lang="en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04801" y="895350"/>
            <a:ext cx="8610600" cy="899849"/>
          </a:xfrm>
          <a:prstGeom prst="rect">
            <a:avLst/>
          </a:prstGeom>
          <a:solidFill>
            <a:schemeClr val="bg1"/>
          </a:solidFill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200" b="1" dirty="0" smtClean="0"/>
              <a:t>Client: </a:t>
            </a:r>
            <a:r>
              <a:rPr lang="en" sz="2200" dirty="0" smtClean="0"/>
              <a:t>Catholic Relief Services (CRS), Guatemala</a:t>
            </a:r>
          </a:p>
          <a:p>
            <a:pPr lvl="0" rtl="0">
              <a:buNone/>
            </a:pPr>
            <a:r>
              <a:rPr lang="en" sz="2200" b="1" dirty="0" smtClean="0"/>
              <a:t>Funding: </a:t>
            </a:r>
            <a:r>
              <a:rPr lang="en" sz="2200" dirty="0" smtClean="0"/>
              <a:t>CRS 6-year               Title </a:t>
            </a:r>
            <a:r>
              <a:rPr lang="en" sz="2200" dirty="0"/>
              <a:t>II Grant (</a:t>
            </a:r>
            <a:r>
              <a:rPr lang="en" sz="2200" dirty="0" smtClean="0"/>
              <a:t>2012-2018</a:t>
            </a:r>
            <a:r>
              <a:rPr lang="en" sz="2200" dirty="0"/>
              <a:t>)</a:t>
            </a:r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  <a:p>
            <a:endParaRPr lang="en" dirty="0"/>
          </a:p>
        </p:txBody>
      </p:sp>
      <p:sp>
        <p:nvSpPr>
          <p:cNvPr id="71" name="Shape 71"/>
          <p:cNvSpPr txBox="1"/>
          <p:nvPr/>
        </p:nvSpPr>
        <p:spPr>
          <a:xfrm>
            <a:off x="304800" y="1871399"/>
            <a:ext cx="4304400" cy="1767151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60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 b="1" dirty="0" smtClean="0">
                <a:solidFill>
                  <a:schemeClr val="dk1"/>
                </a:solidFill>
              </a:rPr>
              <a:t>Title II Project Goals</a:t>
            </a:r>
            <a:endParaRPr lang="en" sz="1800" b="1"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</a:rPr>
              <a:t>Reduce chronic malnutrition</a:t>
            </a:r>
          </a:p>
          <a:p>
            <a:pPr marL="914400" indent="-34290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>
                <a:solidFill>
                  <a:schemeClr val="dk1"/>
                </a:solidFill>
              </a:rPr>
              <a:t>Improve health environment</a:t>
            </a:r>
          </a:p>
          <a:p>
            <a:pPr marL="914400" indent="-342900">
              <a:spcBef>
                <a:spcPts val="600"/>
              </a:spcBef>
              <a:buClr>
                <a:schemeClr val="dk1"/>
              </a:buClr>
              <a:buSzPct val="100000"/>
              <a:buFont typeface="Courier New"/>
              <a:buChar char="o"/>
            </a:pPr>
            <a:r>
              <a:rPr lang="en" sz="1800" dirty="0">
                <a:solidFill>
                  <a:schemeClr val="dk1"/>
                </a:solidFill>
              </a:rPr>
              <a:t>Increase agricultural production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4543325" y="1871399"/>
            <a:ext cx="4372075" cy="1767151"/>
          </a:xfrm>
          <a:prstGeom prst="rect">
            <a:avLst/>
          </a:prstGeom>
          <a:solidFill>
            <a:schemeClr val="bg1"/>
          </a:solidFill>
        </p:spPr>
        <p:txBody>
          <a:bodyPr lIns="91425" tIns="91425" rIns="91425" bIns="91425" anchor="ctr" anchorCtr="0">
            <a:noAutofit/>
          </a:bodyPr>
          <a:lstStyle/>
          <a:p>
            <a:pPr marL="457200" lvl="0" indent="-228600" rtl="0">
              <a:spcBef>
                <a:spcPts val="600"/>
              </a:spcBef>
              <a:buSzPct val="100000"/>
              <a:buNone/>
            </a:pPr>
            <a:r>
              <a:rPr lang="en" sz="1800" b="1" dirty="0" smtClean="0">
                <a:solidFill>
                  <a:schemeClr val="dk1"/>
                </a:solidFill>
              </a:rPr>
              <a:t>Title II Project Activities</a:t>
            </a:r>
            <a:endParaRPr lang="en" sz="1800" b="1" dirty="0">
              <a:solidFill>
                <a:schemeClr val="dk1"/>
              </a:solidFill>
            </a:endParaRPr>
          </a:p>
          <a:p>
            <a:pPr marL="457200" lvl="0" indent="-3429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Distribute food </a:t>
            </a:r>
          </a:p>
          <a:p>
            <a:pPr marL="457200" lvl="0" indent="-342900" rtl="0">
              <a:spcBef>
                <a:spcPts val="600"/>
              </a:spcBef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Strengthen community environment</a:t>
            </a:r>
          </a:p>
          <a:p>
            <a:pPr marL="457200" lvl="0" indent="-3429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Promote amaranth cultivation</a:t>
            </a:r>
          </a:p>
          <a:p>
            <a:pPr marL="457200" lvl="0" indent="-342900" rtl="0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1600" dirty="0">
                <a:solidFill>
                  <a:schemeClr val="dk1"/>
                </a:solidFill>
              </a:rPr>
              <a:t>Connect to markets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2"/>
          </p:nvPr>
        </p:nvSpPr>
        <p:spPr>
          <a:xfrm>
            <a:off x="304801" y="3714750"/>
            <a:ext cx="8610600" cy="1313826"/>
          </a:xfrm>
          <a:prstGeom prst="rect">
            <a:avLst/>
          </a:prstGeom>
          <a:solidFill>
            <a:schemeClr val="bg1"/>
          </a:solidFill>
          <a:ln w="19050" cap="flat">
            <a:solidFill>
              <a:srgbClr val="2388DB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500"/>
              </a:spcBef>
              <a:buNone/>
            </a:pPr>
            <a:r>
              <a:rPr lang="en" sz="2000" b="1" dirty="0" smtClean="0"/>
              <a:t>BOTFL Team </a:t>
            </a:r>
            <a:r>
              <a:rPr lang="en" sz="2000" b="1" dirty="0"/>
              <a:t>Deliverables</a:t>
            </a:r>
          </a:p>
          <a:p>
            <a:pPr marL="457200" lvl="0" indent="-33020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600" dirty="0"/>
              <a:t>Business plan for a small producer and producer organization for national sales</a:t>
            </a:r>
          </a:p>
          <a:p>
            <a:pPr marL="457200" lvl="0" indent="-330200" rtl="0">
              <a:lnSpc>
                <a:spcPct val="115000"/>
              </a:lnSpc>
              <a:spcBef>
                <a:spcPts val="400"/>
              </a:spcBef>
              <a:buClr>
                <a:schemeClr val="dk1"/>
              </a:buClr>
              <a:buSzPct val="166666"/>
              <a:buFont typeface="Arial"/>
              <a:buChar char="•"/>
            </a:pPr>
            <a:r>
              <a:rPr lang="en" sz="1600" dirty="0"/>
              <a:t>Characterize the current state of the </a:t>
            </a:r>
            <a:r>
              <a:rPr lang="en-US" sz="1600" dirty="0" smtClean="0"/>
              <a:t>local &amp; international </a:t>
            </a:r>
            <a:r>
              <a:rPr lang="en" sz="1600" dirty="0" smtClean="0"/>
              <a:t>amaranth market</a:t>
            </a:r>
            <a:endParaRPr lang="en" sz="1600" dirty="0"/>
          </a:p>
          <a:p>
            <a:endParaRPr lang="en" sz="1600" dirty="0"/>
          </a:p>
          <a:p>
            <a:endParaRPr lang="en" sz="1600" dirty="0"/>
          </a:p>
        </p:txBody>
      </p:sp>
      <p:sp>
        <p:nvSpPr>
          <p:cNvPr id="74" name="Shape 74"/>
          <p:cNvSpPr/>
          <p:nvPr/>
        </p:nvSpPr>
        <p:spPr>
          <a:xfrm>
            <a:off x="304801" y="1871398"/>
            <a:ext cx="8610600" cy="1767151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4"/>
          <a:srcRect t="10682" b="19318"/>
          <a:stretch/>
        </p:blipFill>
        <p:spPr>
          <a:xfrm>
            <a:off x="3352800" y="1428750"/>
            <a:ext cx="1066800" cy="320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It’s okay to have a good time…</a:t>
            </a:r>
          </a:p>
        </p:txBody>
      </p:sp>
      <p:pic>
        <p:nvPicPr>
          <p:cNvPr id="244" name="Shape 24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400550" y="1695450"/>
            <a:ext cx="4286250" cy="2819400"/>
          </a:xfrm>
          <a:prstGeom prst="rect">
            <a:avLst/>
          </a:prstGeom>
        </p:spPr>
      </p:pic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277525" y="1059937"/>
            <a:ext cx="55524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buClr>
                <a:schemeClr val="dk1"/>
              </a:buClr>
              <a:buSzPct val="100000"/>
              <a:buFont typeface="Arial"/>
              <a:buChar char="●"/>
            </a:pPr>
            <a:r>
              <a:rPr lang="en" sz="2200"/>
              <a:t>Antigua, Atitlan, Volcanoes </a:t>
            </a:r>
          </a:p>
        </p:txBody>
      </p:sp>
      <p:pic>
        <p:nvPicPr>
          <p:cNvPr id="246" name="Shape 24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25125" y="1743350"/>
            <a:ext cx="3973199" cy="1596874"/>
          </a:xfrm>
          <a:prstGeom prst="rect">
            <a:avLst/>
          </a:prstGeom>
        </p:spPr>
      </p:pic>
      <p:pic>
        <p:nvPicPr>
          <p:cNvPr id="247" name="Shape 24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762000" y="3352800"/>
            <a:ext cx="3048000" cy="17145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4-01-28 at 8.00.28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1" y="3028950"/>
            <a:ext cx="3513101" cy="178117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28600" y="885064"/>
            <a:ext cx="6096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Former staple destroyed by Spanish Conquistadors -1500s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Grain W/ 15% Protein &amp; Key Amino Acids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Drought Tolerant &amp; Adaptable</a:t>
            </a:r>
          </a:p>
          <a:p>
            <a:pPr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Grind into Flours – Maintain Taste </a:t>
            </a:r>
            <a:r>
              <a:rPr lang="en-US" dirty="0" err="1" smtClean="0">
                <a:latin typeface="Helvetica"/>
                <a:cs typeface="Helvetica"/>
              </a:rPr>
              <a:t>w</a:t>
            </a:r>
            <a:r>
              <a:rPr lang="en-US" dirty="0" smtClean="0">
                <a:latin typeface="Helvetica"/>
                <a:cs typeface="Helvetica"/>
              </a:rPr>
              <a:t>/ 75%mix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 Attractive Market Price for Farmers </a:t>
            </a:r>
          </a:p>
          <a:p>
            <a:pPr lvl="0">
              <a:spcAft>
                <a:spcPts val="1200"/>
              </a:spcAft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 </a:t>
            </a:r>
            <a:r>
              <a:rPr lang="en-US" dirty="0" smtClean="0">
                <a:latin typeface="Helvetica"/>
                <a:cs typeface="Helvetica"/>
              </a:rPr>
              <a:t>C4 Plant</a:t>
            </a:r>
          </a:p>
        </p:txBody>
      </p:sp>
      <p:pic>
        <p:nvPicPr>
          <p:cNvPr id="10" name="Picture 9" descr="amarant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028950"/>
            <a:ext cx="3552552" cy="177165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 descr="images.jpe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860913"/>
            <a:ext cx="2857500" cy="2143125"/>
          </a:xfrm>
          <a:prstGeom prst="rect">
            <a:avLst/>
          </a:prstGeom>
        </p:spPr>
      </p:pic>
      <p:sp>
        <p:nvSpPr>
          <p:cNvPr id="7" name="Shape 69"/>
          <p:cNvSpPr txBox="1">
            <a:spLocks noGrp="1"/>
          </p:cNvSpPr>
          <p:nvPr>
            <p:ph type="title"/>
          </p:nvPr>
        </p:nvSpPr>
        <p:spPr>
          <a:xfrm>
            <a:off x="0" y="-19050"/>
            <a:ext cx="9144000" cy="857400"/>
          </a:xfrm>
          <a:prstGeom prst="rect">
            <a:avLst/>
          </a:prstGeom>
          <a:solidFill>
            <a:schemeClr val="bg2"/>
          </a:solidFill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sz="3500" dirty="0" smtClean="0">
                <a:latin typeface="Trebuchet MS"/>
                <a:ea typeface="Trebuchet MS"/>
                <a:cs typeface="Trebuchet MS"/>
                <a:sym typeface="Trebuchet MS"/>
              </a:rPr>
              <a:t>Amaranth: The </a:t>
            </a:r>
            <a:r>
              <a:rPr lang="en-US" sz="3500" dirty="0" smtClean="0">
                <a:latin typeface="Trebuchet MS"/>
                <a:ea typeface="Trebuchet MS"/>
                <a:cs typeface="Trebuchet MS"/>
                <a:sym typeface="Trebuchet MS"/>
              </a:rPr>
              <a:t>Mayan</a:t>
            </a:r>
            <a:r>
              <a:rPr lang="en" sz="3500" dirty="0" smtClean="0">
                <a:latin typeface="Trebuchet MS"/>
                <a:ea typeface="Trebuchet MS"/>
                <a:cs typeface="Trebuchet MS"/>
                <a:sym typeface="Trebuchet MS"/>
              </a:rPr>
              <a:t> Superfood</a:t>
            </a:r>
            <a:r>
              <a:rPr lang="en-US" sz="3500" dirty="0" smtClean="0">
                <a:latin typeface="Trebuchet MS"/>
                <a:ea typeface="Trebuchet MS"/>
                <a:cs typeface="Trebuchet MS"/>
                <a:sym typeface="Trebuchet MS"/>
              </a:rPr>
              <a:t> - UPDATE</a:t>
            </a:r>
            <a:endParaRPr lang="en" sz="35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016722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67000" y="1299686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Supporting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amaranth</a:t>
            </a:r>
            <a:r>
              <a:rPr lang="en-US" b="1" u="sng" dirty="0" smtClean="0">
                <a:solidFill>
                  <a:srgbClr val="AC2D3B"/>
                </a:solidFill>
              </a:rPr>
              <a:t> cultivation </a:t>
            </a:r>
            <a:r>
              <a:rPr lang="en-US" dirty="0" smtClean="0"/>
              <a:t>in rural communities </a:t>
            </a:r>
            <a:r>
              <a:rPr lang="en-US" b="1" u="sng" dirty="0" smtClean="0">
                <a:solidFill>
                  <a:srgbClr val="AC2D3B"/>
                </a:solidFill>
              </a:rPr>
              <a:t>is a viable strategy</a:t>
            </a:r>
            <a:r>
              <a:rPr lang="en-US" dirty="0" smtClean="0"/>
              <a:t> to address malnutrition and improve standards of living, by forming the cornerstone of a </a:t>
            </a:r>
            <a:r>
              <a:rPr lang="en-US" b="1" dirty="0" smtClean="0">
                <a:solidFill>
                  <a:srgbClr val="AC2D3B"/>
                </a:solidFill>
              </a:rPr>
              <a:t>nutrient-rich and economically attractive value chain.</a:t>
            </a:r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" y="133350"/>
            <a:ext cx="9139727" cy="857400"/>
          </a:xfrm>
        </p:spPr>
        <p:txBody>
          <a:bodyPr/>
          <a:lstStyle/>
          <a:p>
            <a:r>
              <a:rPr lang="en-US" dirty="0" smtClean="0"/>
              <a:t>Our 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1047750"/>
            <a:ext cx="4375500" cy="3725699"/>
          </a:xfrm>
        </p:spPr>
        <p:txBody>
          <a:bodyPr/>
          <a:lstStyle/>
          <a:p>
            <a:r>
              <a:rPr lang="en-US" sz="2000" dirty="0" smtClean="0"/>
              <a:t>Expert Interviews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Braden </a:t>
            </a:r>
            <a:r>
              <a:rPr lang="en-US" sz="1400" dirty="0" err="1" smtClean="0"/>
              <a:t>Weldy</a:t>
            </a:r>
            <a:r>
              <a:rPr lang="en-US" sz="1400" dirty="0" smtClean="0"/>
              <a:t> – Indiana Farmer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Matt </a:t>
            </a:r>
            <a:r>
              <a:rPr lang="en-US" sz="1400" dirty="0" err="1" smtClean="0"/>
              <a:t>Maye</a:t>
            </a:r>
            <a:r>
              <a:rPr lang="en-US" sz="1400" dirty="0"/>
              <a:t> </a:t>
            </a:r>
            <a:r>
              <a:rPr lang="en-US" sz="1400" dirty="0" smtClean="0"/>
              <a:t>- Gourmet Food Markets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Anna </a:t>
            </a:r>
            <a:r>
              <a:rPr lang="en-US" sz="1400" dirty="0" err="1" smtClean="0"/>
              <a:t>McKeever</a:t>
            </a:r>
            <a:r>
              <a:rPr lang="en-US" sz="1400" dirty="0" smtClean="0"/>
              <a:t> - Guatemalan Context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Hal Culbertson - Dietary Change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Matt Bloom – Design Thinking Expert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Pete Noll – El Puente Amaranth Project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Lulu’s Oven – Natural Snack Producers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Erik *** - US AID ***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Luis *** - CRS **TITLE**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NAME** - </a:t>
            </a:r>
            <a:r>
              <a:rPr lang="en-US" sz="1400" dirty="0" err="1" smtClean="0"/>
              <a:t>AgExport</a:t>
            </a:r>
            <a:r>
              <a:rPr lang="en-US" sz="1400" dirty="0" smtClean="0"/>
              <a:t> **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Sheryl *** - P4P, World Food Program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Harriet *** - </a:t>
            </a:r>
            <a:r>
              <a:rPr lang="en-US" sz="1400" dirty="0" err="1" smtClean="0"/>
              <a:t>Chikakh</a:t>
            </a:r>
            <a:r>
              <a:rPr lang="en-US" sz="1400" dirty="0" smtClean="0"/>
              <a:t> (sp?) Sustainable Supply Chains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r>
              <a:rPr lang="en-US" sz="1400" dirty="0" smtClean="0"/>
              <a:t>NAME** - </a:t>
            </a:r>
            <a:r>
              <a:rPr lang="en-US" sz="1400" dirty="0" err="1" smtClean="0"/>
              <a:t>Quechoo</a:t>
            </a:r>
            <a:r>
              <a:rPr lang="en-US" sz="1400" dirty="0" smtClean="0"/>
              <a:t> </a:t>
            </a:r>
            <a:r>
              <a:rPr lang="en-US" sz="1400" dirty="0" err="1" smtClean="0"/>
              <a:t>Aloom</a:t>
            </a:r>
            <a:r>
              <a:rPr lang="en-US" sz="1400" dirty="0" smtClean="0"/>
              <a:t> ***sp?</a:t>
            </a:r>
          </a:p>
          <a:p>
            <a:pPr marL="704850" indent="-514350">
              <a:spcBef>
                <a:spcPts val="0"/>
              </a:spcBef>
              <a:buFont typeface="+mj-lt"/>
              <a:buAutoNum type="arabicPeriod"/>
            </a:pPr>
            <a:endParaRPr lang="en-US" sz="1400" dirty="0" smtClean="0"/>
          </a:p>
          <a:p>
            <a:pPr marL="704850" indent="-514350">
              <a:buFont typeface="+mj-lt"/>
              <a:buAutoNum type="arabicPeriod"/>
            </a:pPr>
            <a:endParaRPr lang="en-US" sz="1400" dirty="0" smtClean="0"/>
          </a:p>
          <a:p>
            <a:pPr marL="704850" indent="-514350">
              <a:buFont typeface="+mj-lt"/>
              <a:buAutoNum type="arabicPeriod"/>
            </a:pPr>
            <a:endParaRPr lang="en-US" sz="1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572000" y="1123950"/>
            <a:ext cx="4375527" cy="3725699"/>
          </a:xfrm>
        </p:spPr>
        <p:txBody>
          <a:bodyPr/>
          <a:lstStyle/>
          <a:p>
            <a:r>
              <a:rPr lang="en-US" sz="2000" dirty="0" smtClean="0"/>
              <a:t>Secondary Research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US AID Title II Grant Info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Amaranth Institute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Guatemalan Context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ECADI Reports</a:t>
            </a:r>
          </a:p>
          <a:p>
            <a:pPr marL="704850" indent="-514350">
              <a:buFont typeface="+mj-lt"/>
              <a:buAutoNum type="arabicPeriod"/>
            </a:pPr>
            <a:r>
              <a:rPr lang="en-US" sz="1700" dirty="0" smtClean="0"/>
              <a:t>List other Stuff**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544592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Current Exp</a:t>
            </a:r>
            <a:r>
              <a:rPr lang="en-US" dirty="0" smtClean="0">
                <a:solidFill>
                  <a:srgbClr val="000000"/>
                </a:solidFill>
                <a:latin typeface="Helvetica"/>
                <a:cs typeface="Helvetica"/>
              </a:rPr>
              <a:t>ort Picture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Exports – $9.2 Billion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en-US" dirty="0" smtClean="0">
                <a:latin typeface="Helvetica"/>
                <a:cs typeface="Helvetica"/>
              </a:rPr>
              <a:t>Export partners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US </a:t>
            </a:r>
            <a:r>
              <a:rPr lang="en-US" dirty="0">
                <a:latin typeface="Helvetica"/>
                <a:cs typeface="Helvetica"/>
              </a:rPr>
              <a:t>40.2%, El Salvador 11.1%, Honduras 8%, Mexico 5.5%, Nicaragua 4.7%, Costa Rica 4.3% </a:t>
            </a:r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Export Agriculture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12% sugar, 9% coffee, 6% bananas, 3.4% nutmeg*</a:t>
            </a:r>
            <a:endParaRPr lang="en-US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pPr marL="457200" lvl="1" indent="0">
              <a:buNone/>
            </a:pPr>
            <a:r>
              <a:rPr lang="en-US" dirty="0">
                <a:latin typeface="Helvetica"/>
                <a:cs typeface="Helvetica"/>
              </a:rPr>
              <a:t>	</a:t>
            </a:r>
          </a:p>
          <a:p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Imports – $10.6 Billion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Helvetica"/>
                <a:cs typeface="Helvetica"/>
              </a:rPr>
              <a:t>Import partners</a:t>
            </a:r>
          </a:p>
          <a:p>
            <a:pPr lvl="1"/>
            <a:r>
              <a:rPr lang="en-US" dirty="0">
                <a:latin typeface="Helvetica"/>
                <a:cs typeface="Helvetica"/>
              </a:rPr>
              <a:t>US 38%, Mexico 11.3%, China 7.4%, El Salvador 4.6% </a:t>
            </a:r>
            <a:endParaRPr lang="en-US" dirty="0" smtClean="0">
              <a:latin typeface="Helvetica"/>
              <a:cs typeface="Helvetica"/>
            </a:endParaRPr>
          </a:p>
          <a:p>
            <a:pPr lvl="1"/>
            <a:endParaRPr lang="en-US" dirty="0">
              <a:latin typeface="Helvetica"/>
              <a:cs typeface="Helvetica"/>
            </a:endParaRPr>
          </a:p>
          <a:p>
            <a:pPr lvl="1"/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Import Agriculture</a:t>
            </a:r>
          </a:p>
          <a:p>
            <a:pPr lvl="1"/>
            <a:r>
              <a:rPr lang="en-US" dirty="0" smtClean="0">
                <a:latin typeface="Helvetica"/>
                <a:cs typeface="Helvetica"/>
              </a:rPr>
              <a:t>Corn seed (1.28%) Wheat and </a:t>
            </a:r>
            <a:r>
              <a:rPr lang="en-US" dirty="0" err="1" smtClean="0">
                <a:latin typeface="Helvetica"/>
                <a:cs typeface="Helvetica"/>
              </a:rPr>
              <a:t>Meslin</a:t>
            </a:r>
            <a:r>
              <a:rPr lang="en-US" dirty="0" smtClean="0">
                <a:latin typeface="Helvetica"/>
                <a:cs typeface="Helvetica"/>
              </a:rPr>
              <a:t> (1.07%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3829050"/>
            <a:ext cx="1955800" cy="1185215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10477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Shape 161"/>
          <p:cNvSpPr txBox="1">
            <a:spLocks/>
          </p:cNvSpPr>
          <p:nvPr/>
        </p:nvSpPr>
        <p:spPr>
          <a:xfrm>
            <a:off x="0" y="57150"/>
            <a:ext cx="91440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indent="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 b="1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3pPr>
            <a:lvl4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4pPr>
            <a:lvl5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5pPr>
            <a:lvl6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6pPr>
            <a:lvl7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7pPr>
            <a:lvl8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8pPr>
            <a:lvl9pPr marL="0" indent="228600">
              <a:buClr>
                <a:schemeClr val="lt1"/>
              </a:buClr>
              <a:buSzPct val="1000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r>
              <a:rPr lang="en" dirty="0" smtClean="0"/>
              <a:t>Guatemalan International Market Context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00703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/>
              <a:t>Guatemala</a:t>
            </a:r>
            <a:r>
              <a:rPr lang="en-US" dirty="0" err="1" smtClean="0"/>
              <a:t>n</a:t>
            </a:r>
            <a:r>
              <a:rPr lang="en" dirty="0" smtClean="0"/>
              <a:t> </a:t>
            </a:r>
            <a:r>
              <a:rPr lang="en" dirty="0"/>
              <a:t>Organizations</a:t>
            </a:r>
          </a:p>
        </p:txBody>
      </p:sp>
      <p:graphicFrame>
        <p:nvGraphicFramePr>
          <p:cNvPr id="253" name="Shape 253"/>
          <p:cNvGraphicFramePr/>
          <p:nvPr/>
        </p:nvGraphicFramePr>
        <p:xfrm>
          <a:off x="65675" y="1223775"/>
          <a:ext cx="9080475" cy="3413549"/>
        </p:xfrm>
        <a:graphic>
          <a:graphicData uri="http://schemas.openxmlformats.org/drawingml/2006/table">
            <a:tbl>
              <a:tblPr>
                <a:noFill/>
                <a:tableStyleId>{A1F6D62F-803A-4C1F-B0E7-1457DE7187F9}</a:tableStyleId>
              </a:tblPr>
              <a:tblGrid>
                <a:gridCol w="1889625"/>
                <a:gridCol w="2797300"/>
                <a:gridCol w="4393550"/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Organization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Web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b="1"/>
                        <a:t>About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Chikach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http://chikach.com/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Brand of local/organic products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AGEXPORT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http://export.com.gt/en/#/inicio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Association of Guatemala Exporters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Artesano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http://www.artesano-inc.com/quienes-somos.php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Food company that provides 100% vegetarian products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Productos Integrales y Organicos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 sz="1100">
                          <a:solidFill>
                            <a:srgbClr val="006621"/>
                          </a:solidFill>
                        </a:rPr>
                        <a:t>www.</a:t>
                      </a:r>
                      <a:r>
                        <a:rPr lang="en" sz="1100" b="1">
                          <a:solidFill>
                            <a:srgbClr val="006621"/>
                          </a:solidFill>
                        </a:rPr>
                        <a:t>integralesyorganicos</a:t>
                      </a:r>
                      <a:r>
                        <a:rPr lang="en" sz="1100">
                          <a:solidFill>
                            <a:srgbClr val="006621"/>
                          </a:solidFill>
                        </a:rPr>
                        <a:t>.site88.net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"/>
                        <a:t>Compadores de mais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"/>
                        <a:t>Asociación Ripalamax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0" y="1333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 dirty="0" smtClean="0"/>
              <a:t>Guatemala</a:t>
            </a:r>
            <a:r>
              <a:rPr lang="en-US" dirty="0" err="1" smtClean="0"/>
              <a:t>n</a:t>
            </a:r>
            <a:r>
              <a:rPr lang="en" dirty="0" smtClean="0"/>
              <a:t> </a:t>
            </a:r>
            <a:r>
              <a:rPr lang="en" dirty="0"/>
              <a:t>Organizations</a:t>
            </a:r>
          </a:p>
        </p:txBody>
      </p:sp>
      <p:graphicFrame>
        <p:nvGraphicFramePr>
          <p:cNvPr id="259" name="Shape 259"/>
          <p:cNvGraphicFramePr/>
          <p:nvPr/>
        </p:nvGraphicFramePr>
        <p:xfrm>
          <a:off x="65675" y="1223775"/>
          <a:ext cx="9080475" cy="3809759"/>
        </p:xfrm>
        <a:graphic>
          <a:graphicData uri="http://schemas.openxmlformats.org/drawingml/2006/table">
            <a:tbl>
              <a:tblPr>
                <a:noFill/>
                <a:tableStyleId>{CC02BC04-1D30-4BBC-8473-0B23BF8338F0}</a:tableStyleId>
              </a:tblPr>
              <a:tblGrid>
                <a:gridCol w="1889625"/>
                <a:gridCol w="2797300"/>
                <a:gridCol w="4393550"/>
              </a:tblGrid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b="1"/>
                        <a:t>Organization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b="1"/>
                        <a:t>Web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b="1"/>
                        <a:t>About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/>
                        <a:t>Asociación Qachuu Aloom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/>
                        <a:t>Grupo Oxlajuj 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/>
                        <a:t>USAID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http://www.usaid.gov/where-we-work/latin-american-and-caribbean/guatemala</a:t>
                      </a:r>
                      <a:r>
                        <a:rPr lang="en"/>
                        <a:t> 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endParaRPr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Issue Tree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/>
              <a:t>
PDF Link:</a:t>
            </a:r>
          </a:p>
          <a:p>
            <a:pPr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https://dl.dropboxusercontent.com/u/31826395/Issue%20Tree%202.pdf 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Issue Tree</a:t>
            </a:r>
          </a:p>
        </p:txBody>
      </p:sp>
      <p:pic>
        <p:nvPicPr>
          <p:cNvPr id="5" name="Shape 2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600200" y="1200150"/>
            <a:ext cx="5252099" cy="386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  <a:cs typeface="Helvetica"/>
              </a:rPr>
              <a:t>Quinoa</a:t>
            </a:r>
            <a:endParaRPr lang="en-US" dirty="0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We consider Quinoa a model to learn from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286001"/>
            <a:ext cx="3124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Similarities:</a:t>
            </a:r>
          </a:p>
          <a:p>
            <a:r>
              <a:rPr lang="en-US" dirty="0" smtClean="0">
                <a:latin typeface="Helvetica"/>
                <a:cs typeface="Helvetica"/>
              </a:rPr>
              <a:t>Super Grain from South/Central America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Gluten-Free</a:t>
            </a:r>
          </a:p>
          <a:p>
            <a:endParaRPr lang="en-US" dirty="0">
              <a:latin typeface="Helvetica"/>
              <a:cs typeface="Helvetica"/>
            </a:endParaRPr>
          </a:p>
          <a:p>
            <a:r>
              <a:rPr lang="en-US" dirty="0" smtClean="0">
                <a:latin typeface="Helvetica"/>
                <a:cs typeface="Helvetica"/>
              </a:rPr>
              <a:t>Both eaten by pre-Columbian indigenousness Peoples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1714500"/>
            <a:ext cx="4926412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6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7000" y="2227243"/>
            <a:ext cx="609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 the cases we examined, the </a:t>
            </a:r>
            <a:r>
              <a:rPr lang="en-US" b="1" dirty="0" smtClean="0">
                <a:solidFill>
                  <a:srgbClr val="AC2D3B"/>
                </a:solidFill>
              </a:rPr>
              <a:t>factors most critical </a:t>
            </a:r>
            <a:r>
              <a:rPr lang="en-US" dirty="0" smtClean="0"/>
              <a:t>to the success of an amaranth project include </a:t>
            </a:r>
            <a:r>
              <a:rPr lang="en-US" b="1" dirty="0" smtClean="0">
                <a:solidFill>
                  <a:srgbClr val="AC2D3B"/>
                </a:solidFill>
              </a:rPr>
              <a:t>seed selection </a:t>
            </a:r>
            <a:r>
              <a:rPr lang="en-US" dirty="0" smtClean="0"/>
              <a:t>&amp; </a:t>
            </a:r>
            <a:r>
              <a:rPr lang="en-US" b="1" dirty="0" smtClean="0">
                <a:solidFill>
                  <a:srgbClr val="AC2D3B"/>
                </a:solidFill>
              </a:rPr>
              <a:t>technical training</a:t>
            </a:r>
            <a:r>
              <a:rPr lang="en-US" dirty="0" smtClean="0"/>
              <a:t>, </a:t>
            </a:r>
            <a:r>
              <a:rPr lang="en-US" b="1" dirty="0" smtClean="0">
                <a:solidFill>
                  <a:srgbClr val="AC2D3B"/>
                </a:solidFill>
              </a:rPr>
              <a:t>dietary behavioral change </a:t>
            </a:r>
            <a:r>
              <a:rPr lang="en-US" dirty="0" smtClean="0"/>
              <a:t>programs, </a:t>
            </a:r>
            <a:r>
              <a:rPr lang="en-US" b="1" dirty="0" smtClean="0">
                <a:solidFill>
                  <a:srgbClr val="AC2D3B"/>
                </a:solidFill>
              </a:rPr>
              <a:t>strong organization </a:t>
            </a:r>
            <a:r>
              <a:rPr lang="en-US" dirty="0" smtClean="0"/>
              <a:t>led by well-trained leadership, and an eventual path to market.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7000" y="3241179"/>
            <a:ext cx="6172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Our value chain analysis revealed a </a:t>
            </a:r>
            <a:r>
              <a:rPr lang="en-US" b="1" u="sng" dirty="0" smtClean="0">
                <a:solidFill>
                  <a:schemeClr val="accent6">
                    <a:lumMod val="75000"/>
                  </a:schemeClr>
                </a:solidFill>
              </a:rPr>
              <a:t>critical gap at the association/organizer level</a:t>
            </a:r>
            <a:r>
              <a:rPr lang="en-US" dirty="0" smtClean="0"/>
              <a:t>, which may prevent small farmers from accessing markets.  We believe this is gap creates a clear opportunity for CRS intervention.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743200" y="433453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Significant value creation and capture can happen at the association/organizer level.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76200" y="57150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-US" dirty="0" smtClean="0"/>
              <a:t>Initial Findings</a:t>
            </a:r>
            <a:endParaRPr lang="en" dirty="0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381000" y="12366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solidFill>
              <a:schemeClr val="accent6"/>
            </a:solidFill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1000" y="12366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utoShape 6"/>
          <p:cNvSpPr>
            <a:spLocks noChangeArrowheads="1"/>
          </p:cNvSpPr>
          <p:nvPr/>
        </p:nvSpPr>
        <p:spPr bwMode="gray">
          <a:xfrm>
            <a:off x="381000" y="3217843"/>
            <a:ext cx="2209800" cy="8382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3217843"/>
            <a:ext cx="8458200" cy="8382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33400" y="1507689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#1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34464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#3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67000" y="3483173"/>
            <a:ext cx="6172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gap in the value chain is at the association/organizer level. </a:t>
            </a:r>
          </a:p>
        </p:txBody>
      </p:sp>
      <p:sp>
        <p:nvSpPr>
          <p:cNvPr id="24" name="AutoShape 6"/>
          <p:cNvSpPr>
            <a:spLocks noChangeArrowheads="1"/>
          </p:cNvSpPr>
          <p:nvPr/>
        </p:nvSpPr>
        <p:spPr bwMode="gray">
          <a:xfrm>
            <a:off x="381000" y="2227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381000" y="2227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33400" y="2532043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#2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67000" y="242953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critical factors are seed selection, technical training, dietary change and strong organizational structure.</a:t>
            </a:r>
          </a:p>
        </p:txBody>
      </p:sp>
      <p:sp>
        <p:nvSpPr>
          <p:cNvPr id="28" name="AutoShape 6"/>
          <p:cNvSpPr>
            <a:spLocks noChangeArrowheads="1"/>
          </p:cNvSpPr>
          <p:nvPr/>
        </p:nvSpPr>
        <p:spPr bwMode="gray">
          <a:xfrm>
            <a:off x="381000" y="4132243"/>
            <a:ext cx="2209800" cy="914400"/>
          </a:xfrm>
          <a:prstGeom prst="homePlate">
            <a:avLst>
              <a:gd name="adj" fmla="val 57244"/>
            </a:avLst>
          </a:prstGeom>
          <a:solidFill>
            <a:schemeClr val="accent6"/>
          </a:solidFill>
          <a:ln w="9525" algn="ctr">
            <a:noFill/>
            <a:miter lim="800000"/>
            <a:headEnd/>
            <a:tailEnd/>
          </a:ln>
        </p:spPr>
        <p:txBody>
          <a:bodyPr anchor="ctr"/>
          <a:lstStyle/>
          <a:p>
            <a:pPr marL="82550" indent="-82550" algn="ctr">
              <a:lnSpc>
                <a:spcPct val="106000"/>
              </a:lnSpc>
              <a:buClr>
                <a:schemeClr val="tx1"/>
              </a:buClr>
              <a:buFont typeface="Wingdings 2" pitchFamily="18" charset="2"/>
              <a:buNone/>
              <a:defRPr/>
            </a:pPr>
            <a:endParaRPr lang="en-GB" sz="1400" b="1" dirty="0">
              <a:solidFill>
                <a:schemeClr val="bg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81000" y="4132243"/>
            <a:ext cx="8458200" cy="914400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9600" y="440055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Conclusion #4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3200" y="4132243"/>
            <a:ext cx="617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Significant value creation &amp; capture happens at the association/organizer level </a:t>
            </a:r>
            <a:r>
              <a:rPr lang="en-US" dirty="0" smtClean="0"/>
              <a:t>of the value chain.  After farmers have been successfully connected to markets, </a:t>
            </a:r>
            <a:r>
              <a:rPr lang="en-US" b="1" dirty="0" smtClean="0">
                <a:solidFill>
                  <a:srgbClr val="AC2D3B"/>
                </a:solidFill>
              </a:rPr>
              <a:t>a good next step </a:t>
            </a:r>
            <a:r>
              <a:rPr lang="en-US" dirty="0" smtClean="0"/>
              <a:t>would be supporting them to move further up the value chain into these value-added activities.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67000" y="1428750"/>
            <a:ext cx="617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Amaranth is a viable intervention for addressing malnutrition and improving livelihoods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fVwndjEEqEWPqMsBhKHgL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y4HlJlZm0CjKMuYM430e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2xLrrOCaz0eHC7QB3XXmT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BqD51GcP0OR2MwSqkkeCA"/>
</p:tagLst>
</file>

<file path=ppt/theme/theme1.xml><?xml version="1.0" encoding="utf-8"?>
<a:theme xmlns:a="http://schemas.openxmlformats.org/drawingml/2006/main" name="biz">
  <a:themeElements>
    <a:clrScheme name="Custom 233">
      <a:dk1>
        <a:srgbClr val="000000"/>
      </a:dk1>
      <a:lt1>
        <a:srgbClr val="FFFFFF"/>
      </a:lt1>
      <a:dk2>
        <a:srgbClr val="2388DB"/>
      </a:dk2>
      <a:lt2>
        <a:srgbClr val="BBD7F8"/>
      </a:lt2>
      <a:accent1>
        <a:srgbClr val="80B606"/>
      </a:accent1>
      <a:accent2>
        <a:srgbClr val="E29F1D"/>
      </a:accent2>
      <a:accent3>
        <a:srgbClr val="1D6FB2"/>
      </a:accent3>
      <a:accent4>
        <a:srgbClr val="3FAC98"/>
      </a:accent4>
      <a:accent5>
        <a:srgbClr val="5B57BB"/>
      </a:accent5>
      <a:accent6>
        <a:srgbClr val="D1505E"/>
      </a:accent6>
      <a:hlink>
        <a:srgbClr val="185DA2"/>
      </a:hlink>
      <a:folHlink>
        <a:srgbClr val="0048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4308</Words>
  <Application>Microsoft Macintosh PowerPoint</Application>
  <PresentationFormat>On-screen Show (16:9)</PresentationFormat>
  <Paragraphs>1095</Paragraphs>
  <Slides>66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67" baseType="lpstr">
      <vt:lpstr>biz</vt:lpstr>
      <vt:lpstr> Integrating Amaranth Into Rural Guatemalan Value Chains For Improved Nutrition &amp; Economic Opportunities:  A Feasibility Study &amp; Market Research Report </vt:lpstr>
      <vt:lpstr>Goals For Today</vt:lpstr>
      <vt:lpstr>Problem Statement</vt:lpstr>
      <vt:lpstr>Our Approach: </vt:lpstr>
      <vt:lpstr>Initial Findings</vt:lpstr>
      <vt:lpstr>Initial Findings</vt:lpstr>
      <vt:lpstr>Initial Findings</vt:lpstr>
      <vt:lpstr>Initial Findings</vt:lpstr>
      <vt:lpstr>Initial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Sale Prices</vt:lpstr>
      <vt:lpstr>Sale Prices</vt:lpstr>
      <vt:lpstr>Sale Prices (cont.)</vt:lpstr>
      <vt:lpstr>Value Chain Breakdown</vt:lpstr>
      <vt:lpstr>Small Farmer: Amaranth vs. Corn</vt:lpstr>
      <vt:lpstr>Start-Up Costs</vt:lpstr>
      <vt:lpstr>Projected Income: Small Farmer</vt:lpstr>
      <vt:lpstr>Projected Income: Association</vt:lpstr>
      <vt:lpstr>PowerPoint Presentation</vt:lpstr>
      <vt:lpstr>Our Approach: </vt:lpstr>
      <vt:lpstr>Initial Findings</vt:lpstr>
      <vt:lpstr> Next Steps: Deliverables</vt:lpstr>
      <vt:lpstr>Ideas to Explore…</vt:lpstr>
      <vt:lpstr>Discussion Time</vt:lpstr>
      <vt:lpstr>PowerPoint Presentation</vt:lpstr>
      <vt:lpstr>Projected Income: Association</vt:lpstr>
      <vt:lpstr>Projected Income: Association</vt:lpstr>
      <vt:lpstr>How We Broke Down the Project</vt:lpstr>
      <vt:lpstr>Initial Findings</vt:lpstr>
      <vt:lpstr>Scope of Work</vt:lpstr>
      <vt:lpstr>It’s okay to have a good time…</vt:lpstr>
      <vt:lpstr>Amaranth: The Mayan Superfood - UPDATE</vt:lpstr>
      <vt:lpstr>Our Sources</vt:lpstr>
      <vt:lpstr>Current Export Picture</vt:lpstr>
      <vt:lpstr>Guatemalan Organizations</vt:lpstr>
      <vt:lpstr>Guatemalan Organizations</vt:lpstr>
      <vt:lpstr>Issue Tree</vt:lpstr>
      <vt:lpstr>Issue Tree</vt:lpstr>
      <vt:lpstr>Quinoa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Guatemala       Amaranth Project</dc:title>
  <dc:creator>Jessica Bonanno</dc:creator>
  <cp:lastModifiedBy>Matthew Kudija</cp:lastModifiedBy>
  <cp:revision>71</cp:revision>
  <dcterms:created xsi:type="dcterms:W3CDTF">2014-03-13T19:24:56Z</dcterms:created>
  <dcterms:modified xsi:type="dcterms:W3CDTF">2014-03-20T14:04:56Z</dcterms:modified>
</cp:coreProperties>
</file>